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5143500" cx="9144000"/>
  <p:notesSz cx="6858000" cy="9144000"/>
  <p:embeddedFontLst>
    <p:embeddedFont>
      <p:font typeface="Oswald Medium"/>
      <p:regular r:id="rId71"/>
      <p:bold r:id="rId72"/>
    </p:embeddedFont>
    <p:embeddedFont>
      <p:font typeface="Roboto Thin"/>
      <p:regular r:id="rId73"/>
      <p:bold r:id="rId74"/>
      <p:italic r:id="rId75"/>
      <p:boldItalic r:id="rId76"/>
    </p:embeddedFont>
    <p:embeddedFont>
      <p:font typeface="Roboto"/>
      <p:regular r:id="rId77"/>
      <p:bold r:id="rId78"/>
      <p:italic r:id="rId79"/>
      <p:boldItalic r:id="rId80"/>
    </p:embeddedFont>
    <p:embeddedFont>
      <p:font typeface="Roboto Medium"/>
      <p:regular r:id="rId81"/>
      <p:bold r:id="rId82"/>
      <p:italic r:id="rId83"/>
      <p:boldItalic r:id="rId84"/>
    </p:embeddedFont>
    <p:embeddedFont>
      <p:font typeface="Caveat"/>
      <p:regular r:id="rId85"/>
      <p:bold r:id="rId86"/>
    </p:embeddedFont>
    <p:embeddedFont>
      <p:font typeface="Inconsolata"/>
      <p:regular r:id="rId87"/>
      <p:bold r:id="rId88"/>
    </p:embeddedFont>
    <p:embeddedFont>
      <p:font typeface="Oswald Light"/>
      <p:regular r:id="rId89"/>
      <p:bold r:id="rId90"/>
    </p:embeddedFont>
    <p:embeddedFont>
      <p:font typeface="Roboto Light"/>
      <p:regular r:id="rId91"/>
      <p:bold r:id="rId92"/>
      <p:italic r:id="rId93"/>
      <p:boldItalic r:id="rId94"/>
    </p:embeddedFont>
    <p:embeddedFont>
      <p:font typeface="Inconsolata Medium"/>
      <p:regular r:id="rId95"/>
      <p:bold r:id="rId96"/>
    </p:embeddedFont>
    <p:embeddedFont>
      <p:font typeface="Oswald"/>
      <p:regular r:id="rId97"/>
      <p:bold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874D59-D934-4A6A-B522-DE1ED61B06E8}">
  <a:tblStyle styleId="{24874D59-D934-4A6A-B522-DE1ED61B06E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F43210B-63B5-49D1-B357-27E6CBB6E603}"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8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InconsolataMedium-regular.fntdata"/><Relationship Id="rId94" Type="http://schemas.openxmlformats.org/officeDocument/2006/relationships/font" Target="fonts/RobotoLight-boldItalic.fntdata"/><Relationship Id="rId97" Type="http://schemas.openxmlformats.org/officeDocument/2006/relationships/font" Target="fonts/Oswald-regular.fntdata"/><Relationship Id="rId96" Type="http://schemas.openxmlformats.org/officeDocument/2006/relationships/font" Target="fonts/InconsolataMedium-bold.fntdata"/><Relationship Id="rId11" Type="http://schemas.openxmlformats.org/officeDocument/2006/relationships/slide" Target="slides/slide5.xml"/><Relationship Id="rId10" Type="http://schemas.openxmlformats.org/officeDocument/2006/relationships/slide" Target="slides/slide4.xml"/><Relationship Id="rId98" Type="http://schemas.openxmlformats.org/officeDocument/2006/relationships/font" Target="fonts/Oswald-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Light-regular.fntdata"/><Relationship Id="rId90" Type="http://schemas.openxmlformats.org/officeDocument/2006/relationships/font" Target="fonts/OswaldLight-bold.fntdata"/><Relationship Id="rId93" Type="http://schemas.openxmlformats.org/officeDocument/2006/relationships/font" Target="fonts/RobotoLight-italic.fntdata"/><Relationship Id="rId92" Type="http://schemas.openxmlformats.org/officeDocument/2006/relationships/font" Target="fonts/RobotoLight-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Medium-boldItalic.fntdata"/><Relationship Id="rId83" Type="http://schemas.openxmlformats.org/officeDocument/2006/relationships/font" Target="fonts/RobotoMedium-italic.fntdata"/><Relationship Id="rId86" Type="http://schemas.openxmlformats.org/officeDocument/2006/relationships/font" Target="fonts/Caveat-bold.fntdata"/><Relationship Id="rId85" Type="http://schemas.openxmlformats.org/officeDocument/2006/relationships/font" Target="fonts/Caveat-regular.fntdata"/><Relationship Id="rId88" Type="http://schemas.openxmlformats.org/officeDocument/2006/relationships/font" Target="fonts/Inconsolata-bold.fntdata"/><Relationship Id="rId87" Type="http://schemas.openxmlformats.org/officeDocument/2006/relationships/font" Target="fonts/Inconsolata-regular.fntdata"/><Relationship Id="rId89" Type="http://schemas.openxmlformats.org/officeDocument/2006/relationships/font" Target="fonts/OswaldLight-regular.fntdata"/><Relationship Id="rId80" Type="http://schemas.openxmlformats.org/officeDocument/2006/relationships/font" Target="fonts/Roboto-boldItalic.fntdata"/><Relationship Id="rId82" Type="http://schemas.openxmlformats.org/officeDocument/2006/relationships/font" Target="fonts/RobotoMedium-bold.fntdata"/><Relationship Id="rId81" Type="http://schemas.openxmlformats.org/officeDocument/2006/relationships/font" Target="fonts/Roboto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Thin-regular.fntdata"/><Relationship Id="rId72" Type="http://schemas.openxmlformats.org/officeDocument/2006/relationships/font" Target="fonts/OswaldMedium-bold.fntdata"/><Relationship Id="rId75" Type="http://schemas.openxmlformats.org/officeDocument/2006/relationships/font" Target="fonts/RobotoThin-italic.fntdata"/><Relationship Id="rId74" Type="http://schemas.openxmlformats.org/officeDocument/2006/relationships/font" Target="fonts/RobotoThin-bold.fntdata"/><Relationship Id="rId77" Type="http://schemas.openxmlformats.org/officeDocument/2006/relationships/font" Target="fonts/Roboto-regular.fntdata"/><Relationship Id="rId76" Type="http://schemas.openxmlformats.org/officeDocument/2006/relationships/font" Target="fonts/RobotoThin-boldItalic.fntdata"/><Relationship Id="rId79" Type="http://schemas.openxmlformats.org/officeDocument/2006/relationships/font" Target="fonts/Roboto-italic.fntdata"/><Relationship Id="rId78" Type="http://schemas.openxmlformats.org/officeDocument/2006/relationships/font" Target="fonts/Roboto-bold.fntdata"/><Relationship Id="rId71" Type="http://schemas.openxmlformats.org/officeDocument/2006/relationships/font" Target="fonts/OswaldMedium-regular.fntdata"/><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0bdd5a058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0bdd5a058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560846d15a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560846d15a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5bd6432ce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5bd6432ce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560846d15a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560846d15a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560846d15a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560846d15a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560846d15a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560846d15a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560846d15a_0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560846d15a_0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560846d15a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560846d15a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560846d15a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560846d15a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560846d15a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560846d15a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560846d15a_0_1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560846d15a_0_1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560846d15a_1_1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g560846d15a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0bdd5a0580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10bdd5a0580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0bdd5a0580_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10bdd5a0580_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5bd6432ce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5bd6432ce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5bd6432ce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5bd6432ce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0bdd5a0580_4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10bdd5a0580_4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0bdd5a0580_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0bdd5a0580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5bd6432ce9_0_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g5bd6432ce9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5bd6432ce9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g5bd6432ce9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5bd6432ce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5bd6432ce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5bd6432ce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5bd6432ce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560846d15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560846d15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5bd6432ce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5bd6432ce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5bd6432ce9_0_1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g5bd6432ce9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0bdd5a0580_4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10bdd5a0580_4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0bdd5a0580_4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10bdd5a0580_4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10bdd5a0580_4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10bdd5a0580_4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10bdd5a0580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10bdd5a0580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0bdd5a0580_4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0bdd5a0580_4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5bd6432ce9_0_2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5bd6432ce9_0_2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5bd6432ce9_0_2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5bd6432ce9_0_2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0bdd5a0580_4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0bdd5a0580_4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560846d15a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560846d15a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0bdd5a0580_4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10bdd5a0580_4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561c648ef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561c648ef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0bdd5a0580_4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10bdd5a0580_4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0bdd5a0580_4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10bdd5a0580_4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0bdd5a0580_4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10bdd5a0580_4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0bdd5a0580_4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0bdd5a0580_4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561c648ef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561c648ef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561c648ef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561c648ef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561c648ef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561c648ef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0bdd5a0580_4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0bdd5a0580_4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560846d15a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560846d15a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0bdd5a0580_4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0bdd5a0580_4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10bdd5a0580_4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10bdd5a0580_4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10bdd5a0580_4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10bdd5a0580_4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10bdd5a0580_4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10bdd5a0580_4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561c648ef4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561c648ef4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561c648ef4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561c648ef4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561c648ef4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561c648ef4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561c648ef4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561c648ef4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10bdd5a0580_4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10bdd5a0580_4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0bdd5a0580_4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10bdd5a0580_4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560846d15a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560846d15a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10bdd5a0580_4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10bdd5a0580_4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10bdd5a0580_4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10bdd5a0580_4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10bdd5a0580_4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10bdd5a0580_4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10bdd5a0580_4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10bdd5a0580_4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10bdd5a0580_4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10bdd5a0580_4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560846d15a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560846d15a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560846d15a_1_10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g560846d15a_1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560846d15a_1_1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560846d15a_1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12.png"/><Relationship Id="rId11" Type="http://schemas.openxmlformats.org/officeDocument/2006/relationships/image" Target="../media/image36.png"/><Relationship Id="rId10" Type="http://schemas.openxmlformats.org/officeDocument/2006/relationships/image" Target="../media/image24.png"/><Relationship Id="rId9"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2.png"/><Relationship Id="rId4" Type="http://schemas.openxmlformats.org/officeDocument/2006/relationships/image" Target="../media/image5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0.png"/><Relationship Id="rId4" Type="http://schemas.openxmlformats.org/officeDocument/2006/relationships/image" Target="../media/image3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4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2" name="Google Shape;12;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3" name="Google Shape;13;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 name="Google Shape;14;p2"/>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15" name="Google Shape;15;p2"/>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59" name="Shape 59"/>
        <p:cNvGrpSpPr/>
        <p:nvPr/>
      </p:nvGrpSpPr>
      <p:grpSpPr>
        <a:xfrm>
          <a:off x="0" y="0"/>
          <a:ext cx="0" cy="0"/>
          <a:chOff x="0" y="0"/>
          <a:chExt cx="0" cy="0"/>
        </a:xfrm>
      </p:grpSpPr>
      <p:pic>
        <p:nvPicPr>
          <p:cNvPr id="60" name="Google Shape;60;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 name="Google Shape;61;p1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 name="Google Shape;62;p1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63" name="Google Shape;63;p1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64" name="Google Shape;64;p11"/>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65" name="Google Shape;65;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66" name="Shape 66"/>
        <p:cNvGrpSpPr/>
        <p:nvPr/>
      </p:nvGrpSpPr>
      <p:grpSpPr>
        <a:xfrm>
          <a:off x="0" y="0"/>
          <a:ext cx="0" cy="0"/>
          <a:chOff x="0" y="0"/>
          <a:chExt cx="0" cy="0"/>
        </a:xfrm>
      </p:grpSpPr>
      <p:pic>
        <p:nvPicPr>
          <p:cNvPr id="67" name="Google Shape;67;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8" name="Google Shape;68;p1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69" name="Google Shape;69;p12"/>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70" name="Google Shape;70;p1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71" name="Google Shape;71;p1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2" name="Google Shape;72;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73"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13"/>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77" name="Google Shape;77;p1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78" name="Google Shape;78;p13"/>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9" name="Google Shape;79;p1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80" name="Google Shape;80;p13"/>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81" name="Google Shape;81;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82" name="Shape 82"/>
        <p:cNvGrpSpPr/>
        <p:nvPr/>
      </p:nvGrpSpPr>
      <p:grpSpPr>
        <a:xfrm>
          <a:off x="0" y="0"/>
          <a:ext cx="0" cy="0"/>
          <a:chOff x="0" y="0"/>
          <a:chExt cx="0" cy="0"/>
        </a:xfrm>
      </p:grpSpPr>
      <p:pic>
        <p:nvPicPr>
          <p:cNvPr id="83" name="Google Shape;8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 name="Google Shape;84;p14"/>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86" name="Google Shape;86;p1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87" name="Google Shape;87;p14"/>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88" name="Google Shape;88;p14"/>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89" name="Google Shape;89;p14"/>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90" name="Google Shape;90;p14"/>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91" name="Google Shape;91;p14"/>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92" name="Google Shape;92;p14"/>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93" name="Google Shape;93;p14"/>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94" name="Google Shape;94;p14"/>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95" name="Google Shape;95;p14"/>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96" name="Google Shape;96;p14"/>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97" name="Google Shape;97;p14"/>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98" name="Google Shape;98;p14"/>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99" name="Google Shape;99;p14"/>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00" name="Google Shape;100;p14"/>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01" name="Google Shape;101;p14"/>
          <p:cNvGrpSpPr/>
          <p:nvPr/>
        </p:nvGrpSpPr>
        <p:grpSpPr>
          <a:xfrm>
            <a:off x="4519000" y="3821425"/>
            <a:ext cx="420900" cy="912575"/>
            <a:chOff x="4680988" y="3981725"/>
            <a:chExt cx="420900" cy="912575"/>
          </a:xfrm>
        </p:grpSpPr>
        <p:pic>
          <p:nvPicPr>
            <p:cNvPr id="102" name="Google Shape;102;p14"/>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03" name="Google Shape;103;p14"/>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04" name="Google Shape;104;p1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5" name="Google Shape;105;p1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06" name="Google Shape;106;p14"/>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07" name="Google Shape;107;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08" name="Shape 108"/>
        <p:cNvGrpSpPr/>
        <p:nvPr/>
      </p:nvGrpSpPr>
      <p:grpSpPr>
        <a:xfrm>
          <a:off x="0" y="0"/>
          <a:ext cx="0" cy="0"/>
          <a:chOff x="0" y="0"/>
          <a:chExt cx="0" cy="0"/>
        </a:xfrm>
      </p:grpSpPr>
      <p:pic>
        <p:nvPicPr>
          <p:cNvPr id="109" name="Google Shape;109;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 name="Google Shape;110;p15"/>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1" name="Google Shape;111;p15"/>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4" name="Google Shape;114;p1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5" name="Google Shape;115;p1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16" name="Google Shape;116;p15"/>
          <p:cNvGrpSpPr/>
          <p:nvPr/>
        </p:nvGrpSpPr>
        <p:grpSpPr>
          <a:xfrm>
            <a:off x="4732975" y="426900"/>
            <a:ext cx="3984300" cy="1538339"/>
            <a:chOff x="4623475" y="424050"/>
            <a:chExt cx="3984300" cy="1538339"/>
          </a:xfrm>
        </p:grpSpPr>
        <p:sp>
          <p:nvSpPr>
            <p:cNvPr id="117" name="Google Shape;117;p15"/>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18" name="Google Shape;118;p15"/>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20" name="Google Shape;120;p15"/>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21" name="Google Shape;121;p15"/>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22" name="Google Shape;122;p15"/>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23" name="Google Shape;123;p15"/>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24" name="Google Shape;124;p15"/>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25" name="Google Shape;125;p15"/>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27" name="Shape 127"/>
        <p:cNvGrpSpPr/>
        <p:nvPr/>
      </p:nvGrpSpPr>
      <p:grpSpPr>
        <a:xfrm>
          <a:off x="0" y="0"/>
          <a:ext cx="0" cy="0"/>
          <a:chOff x="0" y="0"/>
          <a:chExt cx="0" cy="0"/>
        </a:xfrm>
      </p:grpSpPr>
      <p:sp>
        <p:nvSpPr>
          <p:cNvPr id="128" name="Google Shape;128;p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 name="Google Shape;130;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1" name="Google Shape;131;p16"/>
          <p:cNvGraphicFramePr/>
          <p:nvPr/>
        </p:nvGraphicFramePr>
        <p:xfrm>
          <a:off x="358300" y="1181050"/>
          <a:ext cx="3000000" cy="3000000"/>
        </p:xfrm>
        <a:graphic>
          <a:graphicData uri="http://schemas.openxmlformats.org/drawingml/2006/table">
            <a:tbl>
              <a:tblPr>
                <a:noFill/>
                <a:tableStyleId>{24874D59-D934-4A6A-B522-DE1ED61B06E8}</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32" name="Google Shape;132;p1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33" name="Google Shape;133;p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34" name="Shape 134"/>
        <p:cNvGrpSpPr/>
        <p:nvPr/>
      </p:nvGrpSpPr>
      <p:grpSpPr>
        <a:xfrm>
          <a:off x="0" y="0"/>
          <a:ext cx="0" cy="0"/>
          <a:chOff x="0" y="0"/>
          <a:chExt cx="0" cy="0"/>
        </a:xfrm>
      </p:grpSpPr>
      <p:cxnSp>
        <p:nvCxnSpPr>
          <p:cNvPr id="135" name="Google Shape;135;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6" name="Google Shape;13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7" name="Google Shape;137;p17"/>
          <p:cNvGraphicFramePr/>
          <p:nvPr/>
        </p:nvGraphicFramePr>
        <p:xfrm>
          <a:off x="358300" y="876250"/>
          <a:ext cx="3000000" cy="3000000"/>
        </p:xfrm>
        <a:graphic>
          <a:graphicData uri="http://schemas.openxmlformats.org/drawingml/2006/table">
            <a:tbl>
              <a:tblPr>
                <a:noFill/>
                <a:tableStyleId>{24874D59-D934-4A6A-B522-DE1ED61B06E8}</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38" name="Google Shape;138;p1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39" name="Google Shape;13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40" name="Shape 140"/>
        <p:cNvGrpSpPr/>
        <p:nvPr/>
      </p:nvGrpSpPr>
      <p:grpSpPr>
        <a:xfrm>
          <a:off x="0" y="0"/>
          <a:ext cx="0" cy="0"/>
          <a:chOff x="0" y="0"/>
          <a:chExt cx="0" cy="0"/>
        </a:xfrm>
      </p:grpSpPr>
      <p:pic>
        <p:nvPicPr>
          <p:cNvPr id="141" name="Google Shape;14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2" name="Google Shape;142;p1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4" name="Google Shape;144;p1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5" name="Google Shape;145;p18"/>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6" name="Google Shape;146;p18"/>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47" name="Google Shape;147;p18"/>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48" name="Google Shape;148;p18"/>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49" name="Google Shape;149;p18"/>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50" name="Google Shape;15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151" name="Shape 151"/>
        <p:cNvGrpSpPr/>
        <p:nvPr/>
      </p:nvGrpSpPr>
      <p:grpSpPr>
        <a:xfrm>
          <a:off x="0" y="0"/>
          <a:ext cx="0" cy="0"/>
          <a:chOff x="0" y="0"/>
          <a:chExt cx="0" cy="0"/>
        </a:xfrm>
      </p:grpSpPr>
      <p:sp>
        <p:nvSpPr>
          <p:cNvPr id="152" name="Google Shape;152;p19"/>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53" name="Google Shape;153;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 name="Google Shape;155;p1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56" name="Google Shape;156;p1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57" name="Google Shape;157;p1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58" name="Google Shape;158;p19"/>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59" name="Google Shape;159;p19"/>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0" name="Google Shape;160;p1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61" name="Google Shape;161;p19"/>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62" name="Google Shape;162;p19"/>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64" name="Google Shape;164;p19"/>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65" name="Google Shape;165;p19"/>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66" name="Google Shape;166;p19"/>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67" name="Google Shape;167;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168" name="Shape 168"/>
        <p:cNvGrpSpPr/>
        <p:nvPr/>
      </p:nvGrpSpPr>
      <p:grpSpPr>
        <a:xfrm>
          <a:off x="0" y="0"/>
          <a:ext cx="0" cy="0"/>
          <a:chOff x="0" y="0"/>
          <a:chExt cx="0" cy="0"/>
        </a:xfrm>
      </p:grpSpPr>
      <p:cxnSp>
        <p:nvCxnSpPr>
          <p:cNvPr id="169" name="Google Shape;169;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71" name="Google Shape;171;p2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72" name="Google Shape;172;p2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73" name="Google Shape;173;p2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4" name="Google Shape;174;p2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75" name="Google Shape;175;p2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7" name="Google Shape;177;p2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79" name="Google Shape;179;p2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1" name="Google Shape;181;p2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2" name="Google Shape;182;p20"/>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 name="Google Shape;183;p20"/>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4" name="Google Shape;184;p20"/>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5" name="Google Shape;185;p20"/>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 name="Google Shape;19;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 name="Google Shape;20;p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186" name="Shape 186"/>
        <p:cNvGrpSpPr/>
        <p:nvPr/>
      </p:nvGrpSpPr>
      <p:grpSpPr>
        <a:xfrm>
          <a:off x="0" y="0"/>
          <a:ext cx="0" cy="0"/>
          <a:chOff x="0" y="0"/>
          <a:chExt cx="0" cy="0"/>
        </a:xfrm>
      </p:grpSpPr>
      <p:pic>
        <p:nvPicPr>
          <p:cNvPr id="187" name="Google Shape;187;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8" name="Google Shape;188;p2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0" name="Google Shape;190;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1" name="Google Shape;191;p2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2" name="Google Shape;192;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93" name="Google Shape;193;p2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94" name="Google Shape;194;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195" name="Shape 195"/>
        <p:cNvGrpSpPr/>
        <p:nvPr/>
      </p:nvGrpSpPr>
      <p:grpSpPr>
        <a:xfrm>
          <a:off x="0" y="0"/>
          <a:ext cx="0" cy="0"/>
          <a:chOff x="0" y="0"/>
          <a:chExt cx="0" cy="0"/>
        </a:xfrm>
      </p:grpSpPr>
      <p:pic>
        <p:nvPicPr>
          <p:cNvPr id="196" name="Google Shape;196;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97" name="Google Shape;197;p2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98" name="Google Shape;198;p2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99" name="Google Shape;19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00" name="Shape 200"/>
        <p:cNvGrpSpPr/>
        <p:nvPr/>
      </p:nvGrpSpPr>
      <p:grpSpPr>
        <a:xfrm>
          <a:off x="0" y="0"/>
          <a:ext cx="0" cy="0"/>
          <a:chOff x="0" y="0"/>
          <a:chExt cx="0" cy="0"/>
        </a:xfrm>
      </p:grpSpPr>
      <p:pic>
        <p:nvPicPr>
          <p:cNvPr id="201" name="Google Shape;20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2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03" name="Google Shape;203;p2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2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05" name="Google Shape;205;p2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06" name="Google Shape;206;p2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07" name="Google Shape;207;p2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08" name="Google Shape;208;p2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09" name="Google Shape;20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10" name="Shape 210"/>
        <p:cNvGrpSpPr/>
        <p:nvPr/>
      </p:nvGrpSpPr>
      <p:grpSpPr>
        <a:xfrm>
          <a:off x="0" y="0"/>
          <a:ext cx="0" cy="0"/>
          <a:chOff x="0" y="0"/>
          <a:chExt cx="0" cy="0"/>
        </a:xfrm>
      </p:grpSpPr>
      <p:pic>
        <p:nvPicPr>
          <p:cNvPr id="211" name="Google Shape;21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2" name="Google Shape;212;p2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13" name="Google Shape;213;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14" name="Google Shape;214;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5" name="Google Shape;21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16" name="Google Shape;216;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17" name="Google Shape;217;p24"/>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24"/>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19" name="Shape 219"/>
        <p:cNvGrpSpPr/>
        <p:nvPr/>
      </p:nvGrpSpPr>
      <p:grpSpPr>
        <a:xfrm>
          <a:off x="0" y="0"/>
          <a:ext cx="0" cy="0"/>
          <a:chOff x="0" y="0"/>
          <a:chExt cx="0" cy="0"/>
        </a:xfrm>
      </p:grpSpPr>
      <p:pic>
        <p:nvPicPr>
          <p:cNvPr id="220" name="Google Shape;220;p2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21" name="Google Shape;221;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 name="Google Shape;222;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3" name="Google Shape;223;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5" name="Google Shape;225;p25"/>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6" name="Google Shape;226;p25"/>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7" name="Google Shape;227;p25"/>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8" name="Google Shape;228;p2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_6">
    <p:spTree>
      <p:nvGrpSpPr>
        <p:cNvPr id="229" name="Shape 229"/>
        <p:cNvGrpSpPr/>
        <p:nvPr/>
      </p:nvGrpSpPr>
      <p:grpSpPr>
        <a:xfrm>
          <a:off x="0" y="0"/>
          <a:ext cx="0" cy="0"/>
          <a:chOff x="0" y="0"/>
          <a:chExt cx="0" cy="0"/>
        </a:xfrm>
      </p:grpSpPr>
      <p:sp>
        <p:nvSpPr>
          <p:cNvPr id="230" name="Google Shape;230;p2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 name="Google Shape;232;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33" name="Google Shape;233;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35" name="Google Shape;235;p26"/>
          <p:cNvGrpSpPr/>
          <p:nvPr/>
        </p:nvGrpSpPr>
        <p:grpSpPr>
          <a:xfrm>
            <a:off x="457200" y="1378813"/>
            <a:ext cx="776889" cy="621300"/>
            <a:chOff x="457200" y="1378813"/>
            <a:chExt cx="776889" cy="621300"/>
          </a:xfrm>
        </p:grpSpPr>
        <p:sp>
          <p:nvSpPr>
            <p:cNvPr id="236" name="Google Shape;236;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7" name="Google Shape;237;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38" name="Google Shape;238;p26"/>
          <p:cNvGrpSpPr/>
          <p:nvPr/>
        </p:nvGrpSpPr>
        <p:grpSpPr>
          <a:xfrm>
            <a:off x="457200" y="2228725"/>
            <a:ext cx="776889" cy="621300"/>
            <a:chOff x="457200" y="1378813"/>
            <a:chExt cx="776889" cy="621300"/>
          </a:xfrm>
        </p:grpSpPr>
        <p:sp>
          <p:nvSpPr>
            <p:cNvPr id="239" name="Google Shape;239;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0" name="Google Shape;240;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41" name="Google Shape;241;p26"/>
          <p:cNvGrpSpPr/>
          <p:nvPr/>
        </p:nvGrpSpPr>
        <p:grpSpPr>
          <a:xfrm>
            <a:off x="457200" y="3073850"/>
            <a:ext cx="776889" cy="621300"/>
            <a:chOff x="457200" y="1378813"/>
            <a:chExt cx="776889" cy="621300"/>
          </a:xfrm>
        </p:grpSpPr>
        <p:sp>
          <p:nvSpPr>
            <p:cNvPr id="242" name="Google Shape;242;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3" name="Google Shape;243;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44" name="Google Shape;244;p26"/>
          <p:cNvGrpSpPr/>
          <p:nvPr/>
        </p:nvGrpSpPr>
        <p:grpSpPr>
          <a:xfrm>
            <a:off x="457200" y="3923750"/>
            <a:ext cx="776889" cy="621300"/>
            <a:chOff x="457200" y="1378813"/>
            <a:chExt cx="776889" cy="621300"/>
          </a:xfrm>
        </p:grpSpPr>
        <p:sp>
          <p:nvSpPr>
            <p:cNvPr id="245" name="Google Shape;245;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6" name="Google Shape;246;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47" name="Google Shape;247;p2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8" name="Google Shape;248;p2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2" name="Google Shape;252;p2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3" name="Google Shape;253;p26"/>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4" name="Google Shape;254;p2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_2">
    <p:spTree>
      <p:nvGrpSpPr>
        <p:cNvPr id="255" name="Shape 255"/>
        <p:cNvGrpSpPr/>
        <p:nvPr/>
      </p:nvGrpSpPr>
      <p:grpSpPr>
        <a:xfrm>
          <a:off x="0" y="0"/>
          <a:ext cx="0" cy="0"/>
          <a:chOff x="0" y="0"/>
          <a:chExt cx="0" cy="0"/>
        </a:xfrm>
      </p:grpSpPr>
      <p:sp>
        <p:nvSpPr>
          <p:cNvPr id="256" name="Google Shape;256;p2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59" name="Google Shape;259;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61" name="Google Shape;261;p27"/>
          <p:cNvGrpSpPr/>
          <p:nvPr/>
        </p:nvGrpSpPr>
        <p:grpSpPr>
          <a:xfrm>
            <a:off x="457200" y="1378813"/>
            <a:ext cx="776889" cy="621300"/>
            <a:chOff x="457200" y="1378813"/>
            <a:chExt cx="776889" cy="621300"/>
          </a:xfrm>
        </p:grpSpPr>
        <p:sp>
          <p:nvSpPr>
            <p:cNvPr id="262" name="Google Shape;262;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3" name="Google Shape;263;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4" name="Google Shape;264;p27"/>
          <p:cNvGrpSpPr/>
          <p:nvPr/>
        </p:nvGrpSpPr>
        <p:grpSpPr>
          <a:xfrm>
            <a:off x="457200" y="2228725"/>
            <a:ext cx="776889" cy="621300"/>
            <a:chOff x="457200" y="1378813"/>
            <a:chExt cx="776889" cy="621300"/>
          </a:xfrm>
        </p:grpSpPr>
        <p:sp>
          <p:nvSpPr>
            <p:cNvPr id="265" name="Google Shape;265;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6" name="Google Shape;266;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7" name="Google Shape;267;p27"/>
          <p:cNvGrpSpPr/>
          <p:nvPr/>
        </p:nvGrpSpPr>
        <p:grpSpPr>
          <a:xfrm>
            <a:off x="457200" y="3073850"/>
            <a:ext cx="776889" cy="621300"/>
            <a:chOff x="457200" y="1378813"/>
            <a:chExt cx="776889" cy="621300"/>
          </a:xfrm>
        </p:grpSpPr>
        <p:sp>
          <p:nvSpPr>
            <p:cNvPr id="268" name="Google Shape;268;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9" name="Google Shape;269;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70" name="Google Shape;270;p2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1" name="Google Shape;271;p2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4" name="Google Shape;274;p2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5" name="Google Shape;275;p2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76" name="Shape 276"/>
        <p:cNvGrpSpPr/>
        <p:nvPr/>
      </p:nvGrpSpPr>
      <p:grpSpPr>
        <a:xfrm>
          <a:off x="0" y="0"/>
          <a:ext cx="0" cy="0"/>
          <a:chOff x="0" y="0"/>
          <a:chExt cx="0" cy="0"/>
        </a:xfrm>
      </p:grpSpPr>
      <p:sp>
        <p:nvSpPr>
          <p:cNvPr id="277" name="Google Shape;277;p2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0" name="Google Shape;280;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2" name="Google Shape;282;p28"/>
          <p:cNvGrpSpPr/>
          <p:nvPr/>
        </p:nvGrpSpPr>
        <p:grpSpPr>
          <a:xfrm>
            <a:off x="457200" y="1300225"/>
            <a:ext cx="776889" cy="621300"/>
            <a:chOff x="457200" y="1378813"/>
            <a:chExt cx="776889" cy="621300"/>
          </a:xfrm>
        </p:grpSpPr>
        <p:sp>
          <p:nvSpPr>
            <p:cNvPr id="283" name="Google Shape;283;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84" name="Google Shape;284;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8"/>
          <p:cNvGrpSpPr/>
          <p:nvPr/>
        </p:nvGrpSpPr>
        <p:grpSpPr>
          <a:xfrm>
            <a:off x="457200" y="2000125"/>
            <a:ext cx="776889" cy="621300"/>
            <a:chOff x="457200" y="1378813"/>
            <a:chExt cx="776889" cy="621300"/>
          </a:xfrm>
        </p:grpSpPr>
        <p:sp>
          <p:nvSpPr>
            <p:cNvPr id="286" name="Google Shape;286;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87" name="Google Shape;287;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8"/>
          <p:cNvGrpSpPr/>
          <p:nvPr/>
        </p:nvGrpSpPr>
        <p:grpSpPr>
          <a:xfrm>
            <a:off x="457200" y="2692850"/>
            <a:ext cx="776889" cy="621300"/>
            <a:chOff x="457200" y="1378813"/>
            <a:chExt cx="776889" cy="621300"/>
          </a:xfrm>
        </p:grpSpPr>
        <p:sp>
          <p:nvSpPr>
            <p:cNvPr id="289" name="Google Shape;289;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90" name="Google Shape;290;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8"/>
          <p:cNvGrpSpPr/>
          <p:nvPr/>
        </p:nvGrpSpPr>
        <p:grpSpPr>
          <a:xfrm>
            <a:off x="457200" y="3390350"/>
            <a:ext cx="776889" cy="621300"/>
            <a:chOff x="457200" y="1378813"/>
            <a:chExt cx="776889" cy="621300"/>
          </a:xfrm>
        </p:grpSpPr>
        <p:sp>
          <p:nvSpPr>
            <p:cNvPr id="292" name="Google Shape;292;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293" name="Google Shape;293;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2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 name="Google Shape;299;p2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2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1" name="Google Shape;301;p28"/>
          <p:cNvGrpSpPr/>
          <p:nvPr/>
        </p:nvGrpSpPr>
        <p:grpSpPr>
          <a:xfrm>
            <a:off x="469500" y="4083075"/>
            <a:ext cx="776889" cy="621300"/>
            <a:chOff x="457200" y="1378813"/>
            <a:chExt cx="776889" cy="621300"/>
          </a:xfrm>
        </p:grpSpPr>
        <p:sp>
          <p:nvSpPr>
            <p:cNvPr id="302" name="Google Shape;302;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3" name="Google Shape;303;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2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 name="Google Shape;306;p2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07" name="Shape 307"/>
        <p:cNvGrpSpPr/>
        <p:nvPr/>
      </p:nvGrpSpPr>
      <p:grpSpPr>
        <a:xfrm>
          <a:off x="0" y="0"/>
          <a:ext cx="0" cy="0"/>
          <a:chOff x="0" y="0"/>
          <a:chExt cx="0" cy="0"/>
        </a:xfrm>
      </p:grpSpPr>
      <p:sp>
        <p:nvSpPr>
          <p:cNvPr id="308" name="Google Shape;308;p2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 name="Google Shape;310;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1" name="Google Shape;311;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12" name="Google Shape;312;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13" name="Google Shape;313;p29"/>
          <p:cNvGrpSpPr/>
          <p:nvPr/>
        </p:nvGrpSpPr>
        <p:grpSpPr>
          <a:xfrm>
            <a:off x="457200" y="1237825"/>
            <a:ext cx="776900" cy="486300"/>
            <a:chOff x="457200" y="1466425"/>
            <a:chExt cx="776900" cy="486300"/>
          </a:xfrm>
        </p:grpSpPr>
        <p:sp>
          <p:nvSpPr>
            <p:cNvPr id="314" name="Google Shape;314;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5" name="Google Shape;315;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9"/>
          <p:cNvGrpSpPr/>
          <p:nvPr/>
        </p:nvGrpSpPr>
        <p:grpSpPr>
          <a:xfrm>
            <a:off x="457200" y="1828900"/>
            <a:ext cx="776900" cy="486300"/>
            <a:chOff x="457200" y="1466425"/>
            <a:chExt cx="776900" cy="486300"/>
          </a:xfrm>
        </p:grpSpPr>
        <p:sp>
          <p:nvSpPr>
            <p:cNvPr id="319" name="Google Shape;319;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0" name="Google Shape;320;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9"/>
          <p:cNvGrpSpPr/>
          <p:nvPr/>
        </p:nvGrpSpPr>
        <p:grpSpPr>
          <a:xfrm>
            <a:off x="457200" y="2419975"/>
            <a:ext cx="776900" cy="486300"/>
            <a:chOff x="457200" y="1466425"/>
            <a:chExt cx="776900" cy="486300"/>
          </a:xfrm>
        </p:grpSpPr>
        <p:sp>
          <p:nvSpPr>
            <p:cNvPr id="323" name="Google Shape;323;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24" name="Google Shape;324;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29"/>
          <p:cNvGrpSpPr/>
          <p:nvPr/>
        </p:nvGrpSpPr>
        <p:grpSpPr>
          <a:xfrm>
            <a:off x="457200" y="3011050"/>
            <a:ext cx="776900" cy="486300"/>
            <a:chOff x="457200" y="1466425"/>
            <a:chExt cx="776900" cy="486300"/>
          </a:xfrm>
        </p:grpSpPr>
        <p:sp>
          <p:nvSpPr>
            <p:cNvPr id="327" name="Google Shape;327;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28" name="Google Shape;328;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2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29"/>
          <p:cNvGrpSpPr/>
          <p:nvPr/>
        </p:nvGrpSpPr>
        <p:grpSpPr>
          <a:xfrm>
            <a:off x="457200" y="3602137"/>
            <a:ext cx="776900" cy="486300"/>
            <a:chOff x="457200" y="1466425"/>
            <a:chExt cx="776900" cy="486300"/>
          </a:xfrm>
        </p:grpSpPr>
        <p:sp>
          <p:nvSpPr>
            <p:cNvPr id="331" name="Google Shape;331;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32" name="Google Shape;332;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9"/>
          <p:cNvGrpSpPr/>
          <p:nvPr/>
        </p:nvGrpSpPr>
        <p:grpSpPr>
          <a:xfrm>
            <a:off x="457200" y="4193262"/>
            <a:ext cx="776900" cy="486300"/>
            <a:chOff x="457200" y="1466425"/>
            <a:chExt cx="776900" cy="486300"/>
          </a:xfrm>
        </p:grpSpPr>
        <p:sp>
          <p:nvSpPr>
            <p:cNvPr id="335" name="Google Shape;335;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36" name="Google Shape;336;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 name="Google Shape;338;p2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 name="Google Shape;339;p2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 name="Google Shape;341;p2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43" name="Shape 343"/>
        <p:cNvGrpSpPr/>
        <p:nvPr/>
      </p:nvGrpSpPr>
      <p:grpSpPr>
        <a:xfrm>
          <a:off x="0" y="0"/>
          <a:ext cx="0" cy="0"/>
          <a:chOff x="0" y="0"/>
          <a:chExt cx="0" cy="0"/>
        </a:xfrm>
      </p:grpSpPr>
      <p:sp>
        <p:nvSpPr>
          <p:cNvPr id="344" name="Google Shape;344;p3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7" name="Google Shape;347;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48" name="Google Shape;34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9" name="Google Shape;349;p30"/>
          <p:cNvGrpSpPr/>
          <p:nvPr/>
        </p:nvGrpSpPr>
        <p:grpSpPr>
          <a:xfrm>
            <a:off x="457222" y="1149803"/>
            <a:ext cx="713194" cy="446423"/>
            <a:chOff x="457200" y="1466425"/>
            <a:chExt cx="776900" cy="486300"/>
          </a:xfrm>
        </p:grpSpPr>
        <p:sp>
          <p:nvSpPr>
            <p:cNvPr id="350" name="Google Shape;35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1" name="Google Shape;35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 name="Google Shape;353;p3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30"/>
          <p:cNvGrpSpPr/>
          <p:nvPr/>
        </p:nvGrpSpPr>
        <p:grpSpPr>
          <a:xfrm>
            <a:off x="457222" y="1672428"/>
            <a:ext cx="713194" cy="446423"/>
            <a:chOff x="457200" y="1466425"/>
            <a:chExt cx="776900" cy="486300"/>
          </a:xfrm>
        </p:grpSpPr>
        <p:sp>
          <p:nvSpPr>
            <p:cNvPr id="355" name="Google Shape;35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6" name="Google Shape;35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3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30"/>
          <p:cNvGrpSpPr/>
          <p:nvPr/>
        </p:nvGrpSpPr>
        <p:grpSpPr>
          <a:xfrm>
            <a:off x="457197" y="2195578"/>
            <a:ext cx="713194" cy="446423"/>
            <a:chOff x="457200" y="1466425"/>
            <a:chExt cx="776900" cy="486300"/>
          </a:xfrm>
        </p:grpSpPr>
        <p:sp>
          <p:nvSpPr>
            <p:cNvPr id="360" name="Google Shape;36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1" name="Google Shape;36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3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3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30"/>
          <p:cNvGrpSpPr/>
          <p:nvPr/>
        </p:nvGrpSpPr>
        <p:grpSpPr>
          <a:xfrm>
            <a:off x="457197" y="2718203"/>
            <a:ext cx="713194" cy="446423"/>
            <a:chOff x="457200" y="1466425"/>
            <a:chExt cx="776900" cy="486300"/>
          </a:xfrm>
        </p:grpSpPr>
        <p:sp>
          <p:nvSpPr>
            <p:cNvPr id="365" name="Google Shape;36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6" name="Google Shape;36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3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3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30"/>
          <p:cNvGrpSpPr/>
          <p:nvPr/>
        </p:nvGrpSpPr>
        <p:grpSpPr>
          <a:xfrm>
            <a:off x="457222" y="3240828"/>
            <a:ext cx="713194" cy="446423"/>
            <a:chOff x="457200" y="1466425"/>
            <a:chExt cx="776900" cy="486300"/>
          </a:xfrm>
        </p:grpSpPr>
        <p:sp>
          <p:nvSpPr>
            <p:cNvPr id="370" name="Google Shape;37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1" name="Google Shape;37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3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0"/>
          <p:cNvGrpSpPr/>
          <p:nvPr/>
        </p:nvGrpSpPr>
        <p:grpSpPr>
          <a:xfrm>
            <a:off x="457222" y="3763453"/>
            <a:ext cx="713194" cy="446423"/>
            <a:chOff x="457200" y="1466425"/>
            <a:chExt cx="776900" cy="486300"/>
          </a:xfrm>
        </p:grpSpPr>
        <p:sp>
          <p:nvSpPr>
            <p:cNvPr id="375" name="Google Shape;37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6" name="Google Shape;37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0"/>
          <p:cNvGrpSpPr/>
          <p:nvPr/>
        </p:nvGrpSpPr>
        <p:grpSpPr>
          <a:xfrm>
            <a:off x="457222" y="4311603"/>
            <a:ext cx="713194" cy="446423"/>
            <a:chOff x="457200" y="1466425"/>
            <a:chExt cx="776900" cy="486300"/>
          </a:xfrm>
        </p:grpSpPr>
        <p:sp>
          <p:nvSpPr>
            <p:cNvPr id="380" name="Google Shape;38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1" name="Google Shape;38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3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 name="Google Shape;23;p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 name="Google Shape;24;p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_1">
    <p:spTree>
      <p:nvGrpSpPr>
        <p:cNvPr id="384" name="Shape 384"/>
        <p:cNvGrpSpPr/>
        <p:nvPr/>
      </p:nvGrpSpPr>
      <p:grpSpPr>
        <a:xfrm>
          <a:off x="0" y="0"/>
          <a:ext cx="0" cy="0"/>
          <a:chOff x="0" y="0"/>
          <a:chExt cx="0" cy="0"/>
        </a:xfrm>
      </p:grpSpPr>
      <p:sp>
        <p:nvSpPr>
          <p:cNvPr id="385" name="Google Shape;385;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7" name="Google Shape;387;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88" name="Google Shape;388;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9" name="Google Shape;389;p3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91" name="Google Shape;391;p31"/>
          <p:cNvGrpSpPr/>
          <p:nvPr/>
        </p:nvGrpSpPr>
        <p:grpSpPr>
          <a:xfrm>
            <a:off x="457181" y="1345103"/>
            <a:ext cx="533372" cy="533480"/>
            <a:chOff x="457200" y="1378813"/>
            <a:chExt cx="695400" cy="695450"/>
          </a:xfrm>
        </p:grpSpPr>
        <p:sp>
          <p:nvSpPr>
            <p:cNvPr id="392" name="Google Shape;392;p3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93" name="Google Shape;393;p3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31"/>
          <p:cNvGrpSpPr/>
          <p:nvPr/>
        </p:nvGrpSpPr>
        <p:grpSpPr>
          <a:xfrm>
            <a:off x="3228956" y="1345103"/>
            <a:ext cx="533372" cy="533480"/>
            <a:chOff x="457200" y="1378813"/>
            <a:chExt cx="695400" cy="695450"/>
          </a:xfrm>
        </p:grpSpPr>
        <p:sp>
          <p:nvSpPr>
            <p:cNvPr id="395" name="Google Shape;395;p3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96" name="Google Shape;396;p3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97" name="Google Shape;397;p3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99" name="Google Shape;399;p31"/>
          <p:cNvGrpSpPr/>
          <p:nvPr/>
        </p:nvGrpSpPr>
        <p:grpSpPr>
          <a:xfrm>
            <a:off x="6134081" y="1345853"/>
            <a:ext cx="533372" cy="533480"/>
            <a:chOff x="457200" y="1378813"/>
            <a:chExt cx="695400" cy="695450"/>
          </a:xfrm>
        </p:grpSpPr>
        <p:sp>
          <p:nvSpPr>
            <p:cNvPr id="400" name="Google Shape;400;p3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01" name="Google Shape;401;p3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02" name="Google Shape;402;p3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04" name="Google Shape;404;p3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_1">
    <p:spTree>
      <p:nvGrpSpPr>
        <p:cNvPr id="405" name="Shape 405"/>
        <p:cNvGrpSpPr/>
        <p:nvPr/>
      </p:nvGrpSpPr>
      <p:grpSpPr>
        <a:xfrm>
          <a:off x="0" y="0"/>
          <a:ext cx="0" cy="0"/>
          <a:chOff x="0" y="0"/>
          <a:chExt cx="0" cy="0"/>
        </a:xfrm>
      </p:grpSpPr>
      <p:sp>
        <p:nvSpPr>
          <p:cNvPr id="406" name="Google Shape;406;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8" name="Google Shape;408;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0" name="Google Shape;410;p32"/>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12" name="Google Shape;412;p32"/>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13" name="Google Shape;413;p32"/>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16" name="Google Shape;416;p32"/>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17" name="Google Shape;417;p32"/>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18" name="Google Shape;418;p32"/>
          <p:cNvGrpSpPr/>
          <p:nvPr/>
        </p:nvGrpSpPr>
        <p:grpSpPr>
          <a:xfrm>
            <a:off x="6134054" y="1345850"/>
            <a:ext cx="2298699" cy="533482"/>
            <a:chOff x="457164" y="1378809"/>
            <a:chExt cx="2997000" cy="695454"/>
          </a:xfrm>
        </p:grpSpPr>
        <p:sp>
          <p:nvSpPr>
            <p:cNvPr id="419" name="Google Shape;419;p32"/>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20" name="Google Shape;420;p3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1" name="Google Shape;421;p32"/>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3" name="Google Shape;423;p3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4" name="Google Shape;424;p32"/>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25" name="Google Shape;425;p32"/>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26" name="Google Shape;426;p32"/>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_1">
    <p:spTree>
      <p:nvGrpSpPr>
        <p:cNvPr id="427" name="Shape 427"/>
        <p:cNvGrpSpPr/>
        <p:nvPr/>
      </p:nvGrpSpPr>
      <p:grpSpPr>
        <a:xfrm>
          <a:off x="0" y="0"/>
          <a:ext cx="0" cy="0"/>
          <a:chOff x="0" y="0"/>
          <a:chExt cx="0" cy="0"/>
        </a:xfrm>
      </p:grpSpPr>
      <p:pic>
        <p:nvPicPr>
          <p:cNvPr id="428" name="Google Shape;428;p33"/>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9" name="Google Shape;42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1" name="Google Shape;43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32" name="Google Shape;432;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3" name="Google Shape;433;p33"/>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34" name="Google Shape;434;p33"/>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5" name="Google Shape;435;p33"/>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33"/>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33"/>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38" name="Google Shape;438;p33"/>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39" name="Google Shape;439;p33"/>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1" name="Google Shape;441;p3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_1">
    <p:spTree>
      <p:nvGrpSpPr>
        <p:cNvPr id="442" name="Shape 442"/>
        <p:cNvGrpSpPr/>
        <p:nvPr/>
      </p:nvGrpSpPr>
      <p:grpSpPr>
        <a:xfrm>
          <a:off x="0" y="0"/>
          <a:ext cx="0" cy="0"/>
          <a:chOff x="0" y="0"/>
          <a:chExt cx="0" cy="0"/>
        </a:xfrm>
      </p:grpSpPr>
      <p:grpSp>
        <p:nvGrpSpPr>
          <p:cNvPr id="443" name="Google Shape;443;p34"/>
          <p:cNvGrpSpPr/>
          <p:nvPr/>
        </p:nvGrpSpPr>
        <p:grpSpPr>
          <a:xfrm>
            <a:off x="453220" y="1424000"/>
            <a:ext cx="743726" cy="530949"/>
            <a:chOff x="453220" y="1424000"/>
            <a:chExt cx="743726" cy="530949"/>
          </a:xfrm>
        </p:grpSpPr>
        <p:sp>
          <p:nvSpPr>
            <p:cNvPr id="444" name="Google Shape;444;p3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5" name="Google Shape;445;p3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446" name="Google Shape;446;p34"/>
          <p:cNvGrpSpPr/>
          <p:nvPr/>
        </p:nvGrpSpPr>
        <p:grpSpPr>
          <a:xfrm>
            <a:off x="453233" y="2276300"/>
            <a:ext cx="743726" cy="530949"/>
            <a:chOff x="453233" y="2276300"/>
            <a:chExt cx="743726" cy="530949"/>
          </a:xfrm>
        </p:grpSpPr>
        <p:sp>
          <p:nvSpPr>
            <p:cNvPr id="447" name="Google Shape;447;p3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8" name="Google Shape;448;p3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449" name="Google Shape;449;p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2" name="Google Shape;452;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53" name="Google Shape;453;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4" name="Google Shape;454;p3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34"/>
          <p:cNvGrpSpPr/>
          <p:nvPr/>
        </p:nvGrpSpPr>
        <p:grpSpPr>
          <a:xfrm>
            <a:off x="453233" y="3128588"/>
            <a:ext cx="743726" cy="530949"/>
            <a:chOff x="453233" y="3128588"/>
            <a:chExt cx="743726" cy="530949"/>
          </a:xfrm>
        </p:grpSpPr>
        <p:sp>
          <p:nvSpPr>
            <p:cNvPr id="459" name="Google Shape;459;p3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0" name="Google Shape;460;p3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461" name="Google Shape;461;p34"/>
          <p:cNvGrpSpPr/>
          <p:nvPr/>
        </p:nvGrpSpPr>
        <p:grpSpPr>
          <a:xfrm>
            <a:off x="453233" y="3952200"/>
            <a:ext cx="743726" cy="530949"/>
            <a:chOff x="453233" y="3952200"/>
            <a:chExt cx="743726" cy="530949"/>
          </a:xfrm>
        </p:grpSpPr>
        <p:sp>
          <p:nvSpPr>
            <p:cNvPr id="462" name="Google Shape;462;p3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3" name="Google Shape;463;p3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464" name="Google Shape;464;p3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3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3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3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468" name="Shape 468"/>
        <p:cNvGrpSpPr/>
        <p:nvPr/>
      </p:nvGrpSpPr>
      <p:grpSpPr>
        <a:xfrm>
          <a:off x="0" y="0"/>
          <a:ext cx="0" cy="0"/>
          <a:chOff x="0" y="0"/>
          <a:chExt cx="0" cy="0"/>
        </a:xfrm>
      </p:grpSpPr>
      <p:sp>
        <p:nvSpPr>
          <p:cNvPr id="469" name="Google Shape;469;p3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70" name="Google Shape;470;p3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71" name="Google Shape;471;p3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72" name="Google Shape;472;p3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73" name="Google Shape;473;p3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6" name="Google Shape;476;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7" name="Google Shape;477;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8" name="Google Shape;478;p3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3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82" name="Google Shape;482;p3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83" name="Google Shape;483;p3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3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86" name="Shape 486"/>
        <p:cNvGrpSpPr/>
        <p:nvPr/>
      </p:nvGrpSpPr>
      <p:grpSpPr>
        <a:xfrm>
          <a:off x="0" y="0"/>
          <a:ext cx="0" cy="0"/>
          <a:chOff x="0" y="0"/>
          <a:chExt cx="0" cy="0"/>
        </a:xfrm>
      </p:grpSpPr>
      <p:sp>
        <p:nvSpPr>
          <p:cNvPr id="487" name="Google Shape;487;p3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488" name="Google Shape;488;p3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489" name="Google Shape;489;p3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490" name="Google Shape;490;p3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491" name="Google Shape;491;p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4" name="Google Shape;49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5" name="Google Shape;495;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6" name="Google Shape;496;p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00" name="Google Shape;500;p3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01" name="Google Shape;501;p3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02" name="Google Shape;502;p3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03" name="Google Shape;503;p36"/>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36"/>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6"/>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36"/>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3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08" name="Shape 508"/>
        <p:cNvGrpSpPr/>
        <p:nvPr/>
      </p:nvGrpSpPr>
      <p:grpSpPr>
        <a:xfrm>
          <a:off x="0" y="0"/>
          <a:ext cx="0" cy="0"/>
          <a:chOff x="0" y="0"/>
          <a:chExt cx="0" cy="0"/>
        </a:xfrm>
      </p:grpSpPr>
      <p:sp>
        <p:nvSpPr>
          <p:cNvPr id="509" name="Google Shape;509;p3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10" name="Google Shape;510;p3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11" name="Google Shape;511;p3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12" name="Google Shape;512;p3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13" name="Google Shape;513;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6" name="Google Shape;51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21" name="Google Shape;521;p3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22" name="Google Shape;522;p37"/>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7"/>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7"/>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526" name="Shape 526"/>
        <p:cNvGrpSpPr/>
        <p:nvPr/>
      </p:nvGrpSpPr>
      <p:grpSpPr>
        <a:xfrm>
          <a:off x="0" y="0"/>
          <a:ext cx="0" cy="0"/>
          <a:chOff x="0" y="0"/>
          <a:chExt cx="0" cy="0"/>
        </a:xfrm>
      </p:grpSpPr>
      <p:sp>
        <p:nvSpPr>
          <p:cNvPr id="527" name="Google Shape;527;p3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28" name="Google Shape;528;p3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29" name="Google Shape;529;p3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0" name="Google Shape;530;p3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1" name="Google Shape;531;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4" name="Google Shape;534;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0" name="Google Shape;540;p3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41" name="Google Shape;541;p3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2" name="Google Shape;542;p3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43" name="Google Shape;543;p3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5" name="Google Shape;545;p3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38"/>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548" name="Shape 548"/>
        <p:cNvGrpSpPr/>
        <p:nvPr/>
      </p:nvGrpSpPr>
      <p:grpSpPr>
        <a:xfrm>
          <a:off x="0" y="0"/>
          <a:ext cx="0" cy="0"/>
          <a:chOff x="0" y="0"/>
          <a:chExt cx="0" cy="0"/>
        </a:xfrm>
      </p:grpSpPr>
      <p:grpSp>
        <p:nvGrpSpPr>
          <p:cNvPr id="549" name="Google Shape;549;p39"/>
          <p:cNvGrpSpPr/>
          <p:nvPr/>
        </p:nvGrpSpPr>
        <p:grpSpPr>
          <a:xfrm>
            <a:off x="453220" y="1424000"/>
            <a:ext cx="743726" cy="530949"/>
            <a:chOff x="453220" y="1424000"/>
            <a:chExt cx="743726" cy="530949"/>
          </a:xfrm>
        </p:grpSpPr>
        <p:sp>
          <p:nvSpPr>
            <p:cNvPr id="550" name="Google Shape;550;p3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1" name="Google Shape;551;p3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552" name="Google Shape;552;p3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3" name="Google Shape;553;p3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4" name="Google Shape;554;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7" name="Google Shape;55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8" name="Google Shape;55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9" name="Google Shape;55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62" name="Google Shape;562;p3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63" name="Google Shape;563;p39"/>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 name="Google Shape;564;p39"/>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39"/>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67" name="Shape 567"/>
        <p:cNvGrpSpPr/>
        <p:nvPr/>
      </p:nvGrpSpPr>
      <p:grpSpPr>
        <a:xfrm>
          <a:off x="0" y="0"/>
          <a:ext cx="0" cy="0"/>
          <a:chOff x="0" y="0"/>
          <a:chExt cx="0" cy="0"/>
        </a:xfrm>
      </p:grpSpPr>
      <p:sp>
        <p:nvSpPr>
          <p:cNvPr id="568" name="Google Shape;568;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70" name="Google Shape;57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3" name="Google Shape;573;p40"/>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0"/>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0"/>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40"/>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3" name="Google Shape;583;p40"/>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4" name="Google Shape;584;p40"/>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5" name="Google Shape;585;p40"/>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6" name="Google Shape;586;p40"/>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7" name="Google Shape;587;p40"/>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8" name="Google Shape;588;p40"/>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9" name="Google Shape;589;p40"/>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90" name="Google Shape;590;p40"/>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91" name="Google Shape;591;p40"/>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92" name="Google Shape;592;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25"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 name="Google Shape;27;p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8" name="Google Shape;28;p5"/>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29" name="Google Shape;29;p5"/>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30" name="Google Shape;30;p5"/>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31" name="Google Shape;31;p5"/>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593" name="Shape 593"/>
        <p:cNvGrpSpPr/>
        <p:nvPr/>
      </p:nvGrpSpPr>
      <p:grpSpPr>
        <a:xfrm>
          <a:off x="0" y="0"/>
          <a:ext cx="0" cy="0"/>
          <a:chOff x="0" y="0"/>
          <a:chExt cx="0" cy="0"/>
        </a:xfrm>
      </p:grpSpPr>
      <p:sp>
        <p:nvSpPr>
          <p:cNvPr id="594" name="Google Shape;594;p4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96" name="Google Shape;59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7" name="Google Shape;59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98" name="Google Shape;598;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9" name="Google Shape;599;p41"/>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1"/>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1"/>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5" name="Google Shape;605;p41"/>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6" name="Google Shape;606;p41"/>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7" name="Google Shape;607;p41"/>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8" name="Google Shape;608;p41"/>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9" name="Google Shape;609;p41"/>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10" name="Google Shape;610;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11" name="Shape 611"/>
        <p:cNvGrpSpPr/>
        <p:nvPr/>
      </p:nvGrpSpPr>
      <p:grpSpPr>
        <a:xfrm>
          <a:off x="0" y="0"/>
          <a:ext cx="0" cy="0"/>
          <a:chOff x="0" y="0"/>
          <a:chExt cx="0" cy="0"/>
        </a:xfrm>
      </p:grpSpPr>
      <p:sp>
        <p:nvSpPr>
          <p:cNvPr id="612" name="Google Shape;612;p4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 name="Google Shape;613;p42"/>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cxnSp>
        <p:nvCxnSpPr>
          <p:cNvPr id="614" name="Google Shape;614;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4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16" name="Google Shape;616;p4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22" name="Google Shape;622;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23" name="Google Shape;623;p42"/>
          <p:cNvGrpSpPr/>
          <p:nvPr/>
        </p:nvGrpSpPr>
        <p:grpSpPr>
          <a:xfrm>
            <a:off x="429795" y="1274754"/>
            <a:ext cx="577822" cy="412443"/>
            <a:chOff x="453224" y="1424000"/>
            <a:chExt cx="510985" cy="364800"/>
          </a:xfrm>
        </p:grpSpPr>
        <p:sp>
          <p:nvSpPr>
            <p:cNvPr id="624" name="Google Shape;624;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5" name="Google Shape;625;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6" name="Google Shape;626;p42"/>
          <p:cNvGrpSpPr/>
          <p:nvPr/>
        </p:nvGrpSpPr>
        <p:grpSpPr>
          <a:xfrm>
            <a:off x="429795" y="1865844"/>
            <a:ext cx="577822" cy="412443"/>
            <a:chOff x="453224" y="1424000"/>
            <a:chExt cx="510985" cy="364800"/>
          </a:xfrm>
        </p:grpSpPr>
        <p:sp>
          <p:nvSpPr>
            <p:cNvPr id="627" name="Google Shape;627;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8" name="Google Shape;628;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9" name="Google Shape;629;p42"/>
          <p:cNvGrpSpPr/>
          <p:nvPr/>
        </p:nvGrpSpPr>
        <p:grpSpPr>
          <a:xfrm>
            <a:off x="429795" y="2456934"/>
            <a:ext cx="577822" cy="412443"/>
            <a:chOff x="453224" y="1424000"/>
            <a:chExt cx="510985" cy="364800"/>
          </a:xfrm>
        </p:grpSpPr>
        <p:sp>
          <p:nvSpPr>
            <p:cNvPr id="630" name="Google Shape;630;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1" name="Google Shape;631;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2" name="Google Shape;632;p42"/>
          <p:cNvGrpSpPr/>
          <p:nvPr/>
        </p:nvGrpSpPr>
        <p:grpSpPr>
          <a:xfrm>
            <a:off x="429795" y="3048024"/>
            <a:ext cx="577822" cy="412443"/>
            <a:chOff x="453224" y="1424000"/>
            <a:chExt cx="510985" cy="364800"/>
          </a:xfrm>
        </p:grpSpPr>
        <p:sp>
          <p:nvSpPr>
            <p:cNvPr id="633" name="Google Shape;633;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4" name="Google Shape;634;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5" name="Google Shape;635;p42"/>
          <p:cNvGrpSpPr/>
          <p:nvPr/>
        </p:nvGrpSpPr>
        <p:grpSpPr>
          <a:xfrm>
            <a:off x="429795" y="3639114"/>
            <a:ext cx="577822" cy="412443"/>
            <a:chOff x="453224" y="1424000"/>
            <a:chExt cx="510985" cy="364800"/>
          </a:xfrm>
        </p:grpSpPr>
        <p:sp>
          <p:nvSpPr>
            <p:cNvPr id="636" name="Google Shape;636;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7" name="Google Shape;637;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8" name="Google Shape;638;p42"/>
          <p:cNvGrpSpPr/>
          <p:nvPr/>
        </p:nvGrpSpPr>
        <p:grpSpPr>
          <a:xfrm>
            <a:off x="429795" y="4230204"/>
            <a:ext cx="577822" cy="412443"/>
            <a:chOff x="453224" y="1424000"/>
            <a:chExt cx="510985" cy="364800"/>
          </a:xfrm>
        </p:grpSpPr>
        <p:sp>
          <p:nvSpPr>
            <p:cNvPr id="639" name="Google Shape;639;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0" name="Google Shape;640;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41" name="Google Shape;641;p42"/>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42"/>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42"/>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42"/>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2"/>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2"/>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647" name="Shape 647"/>
        <p:cNvGrpSpPr/>
        <p:nvPr/>
      </p:nvGrpSpPr>
      <p:grpSpPr>
        <a:xfrm>
          <a:off x="0" y="0"/>
          <a:ext cx="0" cy="0"/>
          <a:chOff x="0" y="0"/>
          <a:chExt cx="0" cy="0"/>
        </a:xfrm>
      </p:grpSpPr>
      <p:cxnSp>
        <p:nvCxnSpPr>
          <p:cNvPr id="648" name="Google Shape;648;p4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49" name="Google Shape;649;p4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50" name="Google Shape;65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1" name="Google Shape;651;p4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52" name="Google Shape;652;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53" name="Google Shape;653;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3"/>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43"/>
          <p:cNvGrpSpPr/>
          <p:nvPr/>
        </p:nvGrpSpPr>
        <p:grpSpPr>
          <a:xfrm>
            <a:off x="445468" y="4367943"/>
            <a:ext cx="491946" cy="359019"/>
            <a:chOff x="463425" y="1453125"/>
            <a:chExt cx="735125" cy="513838"/>
          </a:xfrm>
        </p:grpSpPr>
        <p:sp>
          <p:nvSpPr>
            <p:cNvPr id="656" name="Google Shape;65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7" name="Google Shape;65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58" name="Google Shape;658;p43"/>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43"/>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43"/>
          <p:cNvGrpSpPr/>
          <p:nvPr/>
        </p:nvGrpSpPr>
        <p:grpSpPr>
          <a:xfrm>
            <a:off x="445468" y="3832229"/>
            <a:ext cx="491946" cy="359019"/>
            <a:chOff x="463425" y="1453125"/>
            <a:chExt cx="735125" cy="513838"/>
          </a:xfrm>
        </p:grpSpPr>
        <p:sp>
          <p:nvSpPr>
            <p:cNvPr id="661" name="Google Shape;66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62" name="Google Shape;66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63" name="Google Shape;663;p43"/>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43"/>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43"/>
          <p:cNvGrpSpPr/>
          <p:nvPr/>
        </p:nvGrpSpPr>
        <p:grpSpPr>
          <a:xfrm>
            <a:off x="445468" y="3296514"/>
            <a:ext cx="491946" cy="359019"/>
            <a:chOff x="463425" y="1453125"/>
            <a:chExt cx="735125" cy="513838"/>
          </a:xfrm>
        </p:grpSpPr>
        <p:sp>
          <p:nvSpPr>
            <p:cNvPr id="666" name="Google Shape;66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67" name="Google Shape;66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68" name="Google Shape;668;p43"/>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9" name="Google Shape;669;p43"/>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43"/>
          <p:cNvGrpSpPr/>
          <p:nvPr/>
        </p:nvGrpSpPr>
        <p:grpSpPr>
          <a:xfrm>
            <a:off x="445468" y="2760799"/>
            <a:ext cx="491946" cy="359019"/>
            <a:chOff x="463425" y="1453125"/>
            <a:chExt cx="735125" cy="513838"/>
          </a:xfrm>
        </p:grpSpPr>
        <p:sp>
          <p:nvSpPr>
            <p:cNvPr id="671" name="Google Shape;67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2" name="Google Shape;67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73" name="Google Shape;673;p43"/>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3"/>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43"/>
          <p:cNvGrpSpPr/>
          <p:nvPr/>
        </p:nvGrpSpPr>
        <p:grpSpPr>
          <a:xfrm>
            <a:off x="445468" y="2225085"/>
            <a:ext cx="491946" cy="359019"/>
            <a:chOff x="463425" y="1453125"/>
            <a:chExt cx="735125" cy="513838"/>
          </a:xfrm>
        </p:grpSpPr>
        <p:sp>
          <p:nvSpPr>
            <p:cNvPr id="676" name="Google Shape;67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7" name="Google Shape;67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78" name="Google Shape;678;p43"/>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9" name="Google Shape;679;p43"/>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 name="Google Shape;680;p43"/>
          <p:cNvGrpSpPr/>
          <p:nvPr/>
        </p:nvGrpSpPr>
        <p:grpSpPr>
          <a:xfrm>
            <a:off x="445468" y="1689370"/>
            <a:ext cx="491946" cy="359019"/>
            <a:chOff x="463425" y="1453125"/>
            <a:chExt cx="735125" cy="513838"/>
          </a:xfrm>
        </p:grpSpPr>
        <p:sp>
          <p:nvSpPr>
            <p:cNvPr id="681" name="Google Shape;68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2" name="Google Shape;68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3" name="Google Shape;683;p43"/>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3"/>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43"/>
          <p:cNvGrpSpPr/>
          <p:nvPr/>
        </p:nvGrpSpPr>
        <p:grpSpPr>
          <a:xfrm>
            <a:off x="445468" y="1153656"/>
            <a:ext cx="491946" cy="359019"/>
            <a:chOff x="463425" y="1453125"/>
            <a:chExt cx="735125" cy="513838"/>
          </a:xfrm>
        </p:grpSpPr>
        <p:sp>
          <p:nvSpPr>
            <p:cNvPr id="686" name="Google Shape;68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7" name="Google Shape;68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8" name="Google Shape;688;p43"/>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_1_1">
    <p:spTree>
      <p:nvGrpSpPr>
        <p:cNvPr id="689" name="Shape 689"/>
        <p:cNvGrpSpPr/>
        <p:nvPr/>
      </p:nvGrpSpPr>
      <p:grpSpPr>
        <a:xfrm>
          <a:off x="0" y="0"/>
          <a:ext cx="0" cy="0"/>
          <a:chOff x="0" y="0"/>
          <a:chExt cx="0" cy="0"/>
        </a:xfrm>
      </p:grpSpPr>
      <p:pic>
        <p:nvPicPr>
          <p:cNvPr id="690" name="Google Shape;690;p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1" name="Google Shape;691;p44"/>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44"/>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693" name="Google Shape;693;p44"/>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694" name="Google Shape;694;p44"/>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695" name="Google Shape;695;p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_1_1">
    <p:spTree>
      <p:nvGrpSpPr>
        <p:cNvPr id="696" name="Shape 696"/>
        <p:cNvGrpSpPr/>
        <p:nvPr/>
      </p:nvGrpSpPr>
      <p:grpSpPr>
        <a:xfrm>
          <a:off x="0" y="0"/>
          <a:ext cx="0" cy="0"/>
          <a:chOff x="0" y="0"/>
          <a:chExt cx="0" cy="0"/>
        </a:xfrm>
      </p:grpSpPr>
      <p:pic>
        <p:nvPicPr>
          <p:cNvPr id="697" name="Google Shape;697;p4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8" name="Google Shape;698;p45"/>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 name="Google Shape;699;p45"/>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00" name="Google Shape;700;p45"/>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01" name="Google Shape;701;p45"/>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02" name="Google Shape;702;p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_1">
    <p:spTree>
      <p:nvGrpSpPr>
        <p:cNvPr id="703" name="Shape 703"/>
        <p:cNvGrpSpPr/>
        <p:nvPr/>
      </p:nvGrpSpPr>
      <p:grpSpPr>
        <a:xfrm>
          <a:off x="0" y="0"/>
          <a:ext cx="0" cy="0"/>
          <a:chOff x="0" y="0"/>
          <a:chExt cx="0" cy="0"/>
        </a:xfrm>
      </p:grpSpPr>
      <p:pic>
        <p:nvPicPr>
          <p:cNvPr id="704" name="Google Shape;704;p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05" name="Google Shape;705;p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06" name="Google Shape;706;p46"/>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07" name="Google Shape;707;p46"/>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8" name="Google Shape;708;p46"/>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09" name="Shape 709"/>
        <p:cNvGrpSpPr/>
        <p:nvPr/>
      </p:nvGrpSpPr>
      <p:grpSpPr>
        <a:xfrm>
          <a:off x="0" y="0"/>
          <a:ext cx="0" cy="0"/>
          <a:chOff x="0" y="0"/>
          <a:chExt cx="0" cy="0"/>
        </a:xfrm>
      </p:grpSpPr>
      <p:pic>
        <p:nvPicPr>
          <p:cNvPr id="710" name="Google Shape;710;p47"/>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11" name="Shape 711"/>
        <p:cNvGrpSpPr/>
        <p:nvPr/>
      </p:nvGrpSpPr>
      <p:grpSpPr>
        <a:xfrm>
          <a:off x="0" y="0"/>
          <a:ext cx="0" cy="0"/>
          <a:chOff x="0" y="0"/>
          <a:chExt cx="0" cy="0"/>
        </a:xfrm>
      </p:grpSpPr>
      <p:pic>
        <p:nvPicPr>
          <p:cNvPr id="712" name="Google Shape;712;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3" name="Google Shape;713;p48"/>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14" name="Google Shape;714;p48"/>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15" name="Google Shape;71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16" name="Shape 716"/>
        <p:cNvGrpSpPr/>
        <p:nvPr/>
      </p:nvGrpSpPr>
      <p:grpSpPr>
        <a:xfrm>
          <a:off x="0" y="0"/>
          <a:ext cx="0" cy="0"/>
          <a:chOff x="0" y="0"/>
          <a:chExt cx="0" cy="0"/>
        </a:xfrm>
      </p:grpSpPr>
      <p:pic>
        <p:nvPicPr>
          <p:cNvPr id="717" name="Google Shape;717;p49"/>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718" name="Google Shape;718;p49"/>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9"/>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9"/>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721" name="Shape 721"/>
        <p:cNvGrpSpPr/>
        <p:nvPr/>
      </p:nvGrpSpPr>
      <p:grpSpPr>
        <a:xfrm>
          <a:off x="0" y="0"/>
          <a:ext cx="0" cy="0"/>
          <a:chOff x="0" y="0"/>
          <a:chExt cx="0" cy="0"/>
        </a:xfrm>
      </p:grpSpPr>
      <p:pic>
        <p:nvPicPr>
          <p:cNvPr id="722" name="Google Shape;722;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23" name="Google Shape;723;p50"/>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724" name="Google Shape;724;p50"/>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725" name="Google Shape;725;p50"/>
          <p:cNvGrpSpPr/>
          <p:nvPr/>
        </p:nvGrpSpPr>
        <p:grpSpPr>
          <a:xfrm>
            <a:off x="3972318" y="1347350"/>
            <a:ext cx="1051285" cy="920372"/>
            <a:chOff x="587700" y="-13400"/>
            <a:chExt cx="5735325" cy="5021125"/>
          </a:xfrm>
        </p:grpSpPr>
        <p:sp>
          <p:nvSpPr>
            <p:cNvPr id="726" name="Google Shape;726;p50"/>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50"/>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32" name="Shape 32"/>
        <p:cNvGrpSpPr/>
        <p:nvPr/>
      </p:nvGrpSpPr>
      <p:grpSpPr>
        <a:xfrm>
          <a:off x="0" y="0"/>
          <a:ext cx="0" cy="0"/>
          <a:chOff x="0" y="0"/>
          <a:chExt cx="0" cy="0"/>
        </a:xfrm>
      </p:grpSpPr>
      <p:sp>
        <p:nvSpPr>
          <p:cNvPr id="33" name="Google Shape;33;p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 name="Google Shape;34;p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5" name="Google Shape;35;p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6" name="Google Shape;36;p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 name="Google Shape;37;p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 name="Google Shape;38;p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732" name="Shape 732"/>
        <p:cNvGrpSpPr/>
        <p:nvPr/>
      </p:nvGrpSpPr>
      <p:grpSpPr>
        <a:xfrm>
          <a:off x="0" y="0"/>
          <a:ext cx="0" cy="0"/>
          <a:chOff x="0" y="0"/>
          <a:chExt cx="0" cy="0"/>
        </a:xfrm>
      </p:grpSpPr>
      <p:pic>
        <p:nvPicPr>
          <p:cNvPr id="733" name="Google Shape;733;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34" name="Google Shape;734;p51"/>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1"/>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1"/>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37" name="Google Shape;737;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738" name="Shape 738"/>
        <p:cNvGrpSpPr/>
        <p:nvPr/>
      </p:nvGrpSpPr>
      <p:grpSpPr>
        <a:xfrm>
          <a:off x="0" y="0"/>
          <a:ext cx="0" cy="0"/>
          <a:chOff x="0" y="0"/>
          <a:chExt cx="0" cy="0"/>
        </a:xfrm>
      </p:grpSpPr>
      <p:pic>
        <p:nvPicPr>
          <p:cNvPr id="739" name="Google Shape;739;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0" name="Google Shape;740;p52"/>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2"/>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2"/>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743" name="Google Shape;743;p52"/>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744" name="Google Shape;744;p52"/>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745" name="Shape 745"/>
        <p:cNvGrpSpPr/>
        <p:nvPr/>
      </p:nvGrpSpPr>
      <p:grpSpPr>
        <a:xfrm>
          <a:off x="0" y="0"/>
          <a:ext cx="0" cy="0"/>
          <a:chOff x="0" y="0"/>
          <a:chExt cx="0" cy="0"/>
        </a:xfrm>
      </p:grpSpPr>
      <p:pic>
        <p:nvPicPr>
          <p:cNvPr id="746" name="Google Shape;746;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747" name="Google Shape;747;p53"/>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748" name="Google Shape;748;p53"/>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49" name="Google Shape;749;p5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750" name="Google Shape;750;p5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51" name="Google Shape;751;p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_2">
    <p:spTree>
      <p:nvGrpSpPr>
        <p:cNvPr id="752" name="Shape 752"/>
        <p:cNvGrpSpPr/>
        <p:nvPr/>
      </p:nvGrpSpPr>
      <p:grpSpPr>
        <a:xfrm>
          <a:off x="0" y="0"/>
          <a:ext cx="0" cy="0"/>
          <a:chOff x="0" y="0"/>
          <a:chExt cx="0" cy="0"/>
        </a:xfrm>
      </p:grpSpPr>
      <p:pic>
        <p:nvPicPr>
          <p:cNvPr id="753" name="Google Shape;753;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754" name="Google Shape;754;p54"/>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755" name="Google Shape;755;p54"/>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756" name="Google Shape;756;p54"/>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4"/>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759" name="Shape 759"/>
        <p:cNvGrpSpPr/>
        <p:nvPr/>
      </p:nvGrpSpPr>
      <p:grpSpPr>
        <a:xfrm>
          <a:off x="0" y="0"/>
          <a:ext cx="0" cy="0"/>
          <a:chOff x="0" y="0"/>
          <a:chExt cx="0" cy="0"/>
        </a:xfrm>
      </p:grpSpPr>
      <p:pic>
        <p:nvPicPr>
          <p:cNvPr id="760" name="Google Shape;760;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1" name="Google Shape;761;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762" name="Google Shape;762;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763" name="Google Shape;763;p55"/>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764" name="Google Shape;764;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765" name="Shape 765"/>
        <p:cNvGrpSpPr/>
        <p:nvPr/>
      </p:nvGrpSpPr>
      <p:grpSpPr>
        <a:xfrm>
          <a:off x="0" y="0"/>
          <a:ext cx="0" cy="0"/>
          <a:chOff x="0" y="0"/>
          <a:chExt cx="0" cy="0"/>
        </a:xfrm>
      </p:grpSpPr>
      <p:pic>
        <p:nvPicPr>
          <p:cNvPr id="766" name="Google Shape;766;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7" name="Google Shape;767;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6"/>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6"/>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71" name="Google Shape;771;p56"/>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2" name="Google Shape;772;p56"/>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773" name="Google Shape;773;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774" name="Shape 774"/>
        <p:cNvGrpSpPr/>
        <p:nvPr/>
      </p:nvGrpSpPr>
      <p:grpSpPr>
        <a:xfrm>
          <a:off x="0" y="0"/>
          <a:ext cx="0" cy="0"/>
          <a:chOff x="0" y="0"/>
          <a:chExt cx="0" cy="0"/>
        </a:xfrm>
      </p:grpSpPr>
      <p:pic>
        <p:nvPicPr>
          <p:cNvPr id="775" name="Google Shape;775;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6" name="Google Shape;776;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77" name="Google Shape;777;p57"/>
          <p:cNvGrpSpPr/>
          <p:nvPr/>
        </p:nvGrpSpPr>
        <p:grpSpPr>
          <a:xfrm>
            <a:off x="4167150" y="1202575"/>
            <a:ext cx="809700" cy="809700"/>
            <a:chOff x="1457325" y="1219200"/>
            <a:chExt cx="809700" cy="809700"/>
          </a:xfrm>
        </p:grpSpPr>
        <p:sp>
          <p:nvSpPr>
            <p:cNvPr id="778" name="Google Shape;778;p57"/>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7"/>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57"/>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81" name="Google Shape;781;p57"/>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782" name="Shape 782"/>
        <p:cNvGrpSpPr/>
        <p:nvPr/>
      </p:nvGrpSpPr>
      <p:grpSpPr>
        <a:xfrm>
          <a:off x="0" y="0"/>
          <a:ext cx="0" cy="0"/>
          <a:chOff x="0" y="0"/>
          <a:chExt cx="0" cy="0"/>
        </a:xfrm>
      </p:grpSpPr>
      <p:pic>
        <p:nvPicPr>
          <p:cNvPr id="783" name="Google Shape;783;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4" name="Google Shape;784;p58"/>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8"/>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86" name="Google Shape;786;p58"/>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787" name="Google Shape;787;p58"/>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788" name="Google Shape;788;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89" name="Google Shape;789;p58"/>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39" name="Shape 39"/>
        <p:cNvGrpSpPr/>
        <p:nvPr/>
      </p:nvGrpSpPr>
      <p:grpSpPr>
        <a:xfrm>
          <a:off x="0" y="0"/>
          <a:ext cx="0" cy="0"/>
          <a:chOff x="0" y="0"/>
          <a:chExt cx="0" cy="0"/>
        </a:xfrm>
      </p:grpSpPr>
      <p:pic>
        <p:nvPicPr>
          <p:cNvPr id="40" name="Google Shape;40;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1" name="Google Shape;41;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42" name="Google Shape;42;p7"/>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43" name="Google Shape;43;p7"/>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_1_2">
    <p:spTree>
      <p:nvGrpSpPr>
        <p:cNvPr id="44" name="Shape 44"/>
        <p:cNvGrpSpPr/>
        <p:nvPr/>
      </p:nvGrpSpPr>
      <p:grpSpPr>
        <a:xfrm>
          <a:off x="0" y="0"/>
          <a:ext cx="0" cy="0"/>
          <a:chOff x="0" y="0"/>
          <a:chExt cx="0" cy="0"/>
        </a:xfrm>
      </p:grpSpPr>
      <p:pic>
        <p:nvPicPr>
          <p:cNvPr id="45" name="Google Shape;45;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6" name="Google Shape;46;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47" name="Google Shape;47;p8"/>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48" name="Google Shape;48;p8"/>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_1_1">
    <p:spTree>
      <p:nvGrpSpPr>
        <p:cNvPr id="49" name="Shape 49"/>
        <p:cNvGrpSpPr/>
        <p:nvPr/>
      </p:nvGrpSpPr>
      <p:grpSpPr>
        <a:xfrm>
          <a:off x="0" y="0"/>
          <a:ext cx="0" cy="0"/>
          <a:chOff x="0" y="0"/>
          <a:chExt cx="0" cy="0"/>
        </a:xfrm>
      </p:grpSpPr>
      <p:pic>
        <p:nvPicPr>
          <p:cNvPr id="50" name="Google Shape;50;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 name="Google Shape;51;p9"/>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2" name="Google Shape;52;p9"/>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53" name="Google Shape;53;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54" name="Shape 54"/>
        <p:cNvGrpSpPr/>
        <p:nvPr/>
      </p:nvGrpSpPr>
      <p:grpSpPr>
        <a:xfrm>
          <a:off x="0" y="0"/>
          <a:ext cx="0" cy="0"/>
          <a:chOff x="0" y="0"/>
          <a:chExt cx="0" cy="0"/>
        </a:xfrm>
      </p:grpSpPr>
      <p:pic>
        <p:nvPicPr>
          <p:cNvPr id="55" name="Google Shape;55;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 name="Google Shape;56;p10"/>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7" name="Google Shape;57;p10"/>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58" name="Google Shape;58;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58"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7.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7.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7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68.pn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68.png"/><Relationship Id="rId4" Type="http://schemas.openxmlformats.org/officeDocument/2006/relationships/image" Target="../media/image72.png"/><Relationship Id="rId5"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7.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68.png"/><Relationship Id="rId4" Type="http://schemas.openxmlformats.org/officeDocument/2006/relationships/image" Target="../media/image72.png"/><Relationship Id="rId5"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57.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57.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76.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59"/>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Egad! It’s Excel </a:t>
            </a:r>
            <a:endParaRPr/>
          </a:p>
        </p:txBody>
      </p:sp>
      <p:sp>
        <p:nvSpPr>
          <p:cNvPr id="795" name="Google Shape;795;p59"/>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1.2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91" name="Google Shape;891;p68"/>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Excel Playground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97" name="Google Shape;897;p69"/>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Excited to get started?!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70"/>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Formulas</a:t>
            </a:r>
            <a:endParaRPr/>
          </a:p>
        </p:txBody>
      </p:sp>
      <p:sp>
        <p:nvSpPr>
          <p:cNvPr id="903" name="Google Shape;903;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909" name="Google Shape;909;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10" name="Google Shape;910;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Excel</a:t>
            </a:r>
            <a:r>
              <a:rPr lang="en"/>
              <a:t> has introduced you to a sort of proto-programming. When you write scripts, you will rely on </a:t>
            </a:r>
            <a:r>
              <a:rPr lang="en">
                <a:solidFill>
                  <a:srgbClr val="00FFFF"/>
                </a:solidFill>
                <a:highlight>
                  <a:srgbClr val="000000"/>
                </a:highlight>
                <a:latin typeface="Inconsolata"/>
                <a:ea typeface="Inconsolata"/>
                <a:cs typeface="Inconsolata"/>
                <a:sym typeface="Inconsolata"/>
              </a:rPr>
              <a:t>functions</a:t>
            </a:r>
            <a:r>
              <a:rPr lang="en"/>
              <a:t> (methods) that do something to or with </a:t>
            </a:r>
            <a:r>
              <a:rPr lang="en">
                <a:solidFill>
                  <a:srgbClr val="FFFF00"/>
                </a:solidFill>
                <a:highlight>
                  <a:srgbClr val="000000"/>
                </a:highlight>
                <a:latin typeface="Inconsolata"/>
                <a:ea typeface="Inconsolata"/>
                <a:cs typeface="Inconsolata"/>
                <a:sym typeface="Inconsolata"/>
              </a:rPr>
              <a:t>arguments</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aphicFrame>
        <p:nvGraphicFramePr>
          <p:cNvPr id="911" name="Google Shape;911;p71"/>
          <p:cNvGraphicFramePr/>
          <p:nvPr/>
        </p:nvGraphicFramePr>
        <p:xfrm>
          <a:off x="374075" y="2134538"/>
          <a:ext cx="3000000" cy="3000000"/>
        </p:xfrm>
        <a:graphic>
          <a:graphicData uri="http://schemas.openxmlformats.org/drawingml/2006/table">
            <a:tbl>
              <a:tblPr>
                <a:noFill/>
                <a:tableStyleId>{24874D59-D934-4A6A-B522-DE1ED61B06E8}</a:tableStyleId>
              </a:tblPr>
              <a:tblGrid>
                <a:gridCol w="1180000"/>
                <a:gridCol w="2227750"/>
                <a:gridCol w="3381350"/>
                <a:gridCol w="1444600"/>
              </a:tblGrid>
              <a:tr h="1184250">
                <a:tc>
                  <a:txBody>
                    <a:bodyPr/>
                    <a:lstStyle/>
                    <a:p>
                      <a:pPr indent="0" lvl="0" marL="0" rtl="0" algn="ctr">
                        <a:spcBef>
                          <a:spcPts val="0"/>
                        </a:spcBef>
                        <a:spcAft>
                          <a:spcPts val="0"/>
                        </a:spcAft>
                        <a:buNone/>
                      </a:pPr>
                      <a:r>
                        <a:rPr lang="en" sz="6000">
                          <a:solidFill>
                            <a:srgbClr val="F3F3F3"/>
                          </a:solidFill>
                          <a:latin typeface="Inconsolata"/>
                          <a:ea typeface="Inconsolata"/>
                          <a:cs typeface="Inconsolata"/>
                          <a:sym typeface="Inconsolata"/>
                        </a:rPr>
                        <a:t>=</a:t>
                      </a:r>
                      <a:endParaRPr i="1" sz="60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00FFFF"/>
                          </a:solidFill>
                          <a:latin typeface="Inconsolata"/>
                          <a:ea typeface="Inconsolata"/>
                          <a:cs typeface="Inconsolata"/>
                          <a:sym typeface="Inconsolata"/>
                        </a:rPr>
                        <a:t>SUM(</a:t>
                      </a:r>
                      <a:endParaRPr sz="60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FFFF00"/>
                          </a:solidFill>
                          <a:latin typeface="Inconsolata"/>
                          <a:ea typeface="Inconsolata"/>
                          <a:cs typeface="Inconsolata"/>
                          <a:sym typeface="Inconsolata"/>
                        </a:rPr>
                        <a:t>1, 2, 3</a:t>
                      </a:r>
                      <a:endParaRPr sz="6000">
                        <a:solidFill>
                          <a:srgbClr val="FF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00FFFF"/>
                          </a:solidFill>
                          <a:latin typeface="Inconsolata"/>
                          <a:ea typeface="Inconsolata"/>
                          <a:cs typeface="Inconsolata"/>
                          <a:sym typeface="Inconsolata"/>
                        </a:rPr>
                        <a:t>)</a:t>
                      </a:r>
                      <a:endParaRPr sz="60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Function</a:t>
                      </a:r>
                      <a:endParaRPr sz="1800">
                        <a:solidFill>
                          <a:srgbClr val="FF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Arguments</a:t>
                      </a:r>
                      <a:endParaRPr sz="1800">
                        <a:solidFill>
                          <a:srgbClr val="FF408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Function</a:t>
                      </a:r>
                      <a:endParaRPr sz="1800">
                        <a:solidFill>
                          <a:srgbClr val="FFFF00"/>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917" name="Google Shape;917;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18" name="Google Shape;918;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When we reference a range or a </a:t>
            </a:r>
            <a:r>
              <a:rPr lang="en"/>
              <a:t>set of range</a:t>
            </a:r>
            <a:r>
              <a:rPr lang="en"/>
              <a:t>s</a:t>
            </a:r>
            <a:r>
              <a:rPr lang="en"/>
              <a:t>, Excel is given a set of </a:t>
            </a:r>
            <a:r>
              <a:rPr lang="en">
                <a:solidFill>
                  <a:srgbClr val="FFFF00"/>
                </a:solidFill>
                <a:highlight>
                  <a:srgbClr val="000000"/>
                </a:highlight>
                <a:latin typeface="Inconsolata"/>
                <a:ea typeface="Inconsolata"/>
                <a:cs typeface="Inconsolata"/>
                <a:sym typeface="Inconsolata"/>
              </a:rPr>
              <a:t>variable</a:t>
            </a:r>
            <a:r>
              <a:rPr lang="en"/>
              <a:t> inputs. Excel will determine the actual values of these inputs prior to executing the function.</a:t>
            </a:r>
            <a:endParaRPr/>
          </a:p>
        </p:txBody>
      </p:sp>
      <p:graphicFrame>
        <p:nvGraphicFramePr>
          <p:cNvPr id="919" name="Google Shape;919;p72"/>
          <p:cNvGraphicFramePr/>
          <p:nvPr/>
        </p:nvGraphicFramePr>
        <p:xfrm>
          <a:off x="374075" y="2134538"/>
          <a:ext cx="3000000" cy="3000000"/>
        </p:xfrm>
        <a:graphic>
          <a:graphicData uri="http://schemas.openxmlformats.org/drawingml/2006/table">
            <a:tbl>
              <a:tblPr>
                <a:noFill/>
                <a:tableStyleId>{24874D59-D934-4A6A-B522-DE1ED61B06E8}</a:tableStyleId>
              </a:tblPr>
              <a:tblGrid>
                <a:gridCol w="1180000"/>
                <a:gridCol w="2227750"/>
                <a:gridCol w="3381350"/>
                <a:gridCol w="1444600"/>
              </a:tblGrid>
              <a:tr h="1184250">
                <a:tc>
                  <a:txBody>
                    <a:bodyPr/>
                    <a:lstStyle/>
                    <a:p>
                      <a:pPr indent="0" lvl="0" marL="0" rtl="0" algn="ctr">
                        <a:spcBef>
                          <a:spcPts val="0"/>
                        </a:spcBef>
                        <a:spcAft>
                          <a:spcPts val="0"/>
                        </a:spcAft>
                        <a:buNone/>
                      </a:pPr>
                      <a:r>
                        <a:rPr lang="en" sz="6000">
                          <a:solidFill>
                            <a:srgbClr val="F3F3F3"/>
                          </a:solidFill>
                          <a:latin typeface="Inconsolata"/>
                          <a:ea typeface="Inconsolata"/>
                          <a:cs typeface="Inconsolata"/>
                          <a:sym typeface="Inconsolata"/>
                        </a:rPr>
                        <a:t>=</a:t>
                      </a:r>
                      <a:endParaRPr i="1" sz="60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00FFFF"/>
                          </a:solidFill>
                          <a:latin typeface="Inconsolata"/>
                          <a:ea typeface="Inconsolata"/>
                          <a:cs typeface="Inconsolata"/>
                          <a:sym typeface="Inconsolata"/>
                        </a:rPr>
                        <a:t>AVG(</a:t>
                      </a:r>
                      <a:endParaRPr sz="60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FFFF00"/>
                          </a:solidFill>
                          <a:latin typeface="Inconsolata"/>
                          <a:ea typeface="Inconsolata"/>
                          <a:cs typeface="Inconsolata"/>
                          <a:sym typeface="Inconsolata"/>
                        </a:rPr>
                        <a:t>F4:F6</a:t>
                      </a:r>
                      <a:endParaRPr sz="6000">
                        <a:solidFill>
                          <a:srgbClr val="FF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00FFFF"/>
                          </a:solidFill>
                          <a:latin typeface="Inconsolata"/>
                          <a:ea typeface="Inconsolata"/>
                          <a:cs typeface="Inconsolata"/>
                          <a:sym typeface="Inconsolata"/>
                        </a:rPr>
                        <a:t>)</a:t>
                      </a:r>
                      <a:endParaRPr sz="60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Function</a:t>
                      </a:r>
                      <a:endParaRPr sz="1800">
                        <a:solidFill>
                          <a:srgbClr val="FF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Variable Arguments</a:t>
                      </a:r>
                      <a:endParaRPr sz="1800">
                        <a:solidFill>
                          <a:srgbClr val="FF408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Function</a:t>
                      </a:r>
                      <a:endParaRPr sz="1800">
                        <a:solidFill>
                          <a:srgbClr val="FFFF00"/>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925" name="Google Shape;925;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926" name="Google Shape;926;p73"/>
          <p:cNvGraphicFramePr/>
          <p:nvPr/>
        </p:nvGraphicFramePr>
        <p:xfrm>
          <a:off x="374075" y="2439338"/>
          <a:ext cx="3000000" cy="3000000"/>
        </p:xfrm>
        <a:graphic>
          <a:graphicData uri="http://schemas.openxmlformats.org/drawingml/2006/table">
            <a:tbl>
              <a:tblPr>
                <a:noFill/>
                <a:tableStyleId>{24874D59-D934-4A6A-B522-DE1ED61B06E8}</a:tableStyleId>
              </a:tblPr>
              <a:tblGrid>
                <a:gridCol w="1180000"/>
                <a:gridCol w="2227750"/>
                <a:gridCol w="3381350"/>
                <a:gridCol w="1444600"/>
              </a:tblGrid>
              <a:tr h="1184250">
                <a:tc gridSpan="4">
                  <a:txBody>
                    <a:bodyPr/>
                    <a:lstStyle/>
                    <a:p>
                      <a:pPr indent="0" lvl="0" marL="0" rtl="0" algn="ctr">
                        <a:spcBef>
                          <a:spcPts val="0"/>
                        </a:spcBef>
                        <a:spcAft>
                          <a:spcPts val="0"/>
                        </a:spcAft>
                        <a:buNone/>
                      </a:pPr>
                      <a:r>
                        <a:rPr lang="en" sz="3600">
                          <a:solidFill>
                            <a:srgbClr val="F3F3F3"/>
                          </a:solidFill>
                          <a:latin typeface="Inconsolata"/>
                          <a:ea typeface="Inconsolata"/>
                          <a:cs typeface="Inconsolata"/>
                          <a:sym typeface="Inconsolata"/>
                        </a:rPr>
                        <a:t>= SUM( AVG(F4:F6), AVG(G4:G6) )</a:t>
                      </a:r>
                      <a:endParaRPr i="1" sz="36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927" name="Google Shape;927;p73"/>
          <p:cNvGrpSpPr/>
          <p:nvPr/>
        </p:nvGrpSpPr>
        <p:grpSpPr>
          <a:xfrm>
            <a:off x="374086" y="658797"/>
            <a:ext cx="969876" cy="1032344"/>
            <a:chOff x="374077" y="658776"/>
            <a:chExt cx="1268973" cy="1350705"/>
          </a:xfrm>
        </p:grpSpPr>
        <p:pic>
          <p:nvPicPr>
            <p:cNvPr id="928" name="Google Shape;928;p73"/>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929" name="Google Shape;929;p73"/>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930" name="Google Shape;930;p73"/>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What about this example?</a:t>
            </a:r>
            <a:endParaRPr b="1"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is the </a:t>
            </a:r>
            <a:r>
              <a:rPr lang="en" sz="1800">
                <a:solidFill>
                  <a:srgbClr val="00FFFF"/>
                </a:solidFill>
                <a:highlight>
                  <a:schemeClr val="dk1"/>
                </a:highlight>
                <a:latin typeface="Roboto"/>
                <a:ea typeface="Roboto"/>
                <a:cs typeface="Roboto"/>
                <a:sym typeface="Roboto"/>
              </a:rPr>
              <a:t>function</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are the </a:t>
            </a:r>
            <a:r>
              <a:rPr lang="en" sz="1800">
                <a:solidFill>
                  <a:srgbClr val="FFFF00"/>
                </a:solidFill>
                <a:highlight>
                  <a:schemeClr val="dk1"/>
                </a:highlight>
                <a:latin typeface="Roboto"/>
                <a:ea typeface="Roboto"/>
                <a:cs typeface="Roboto"/>
                <a:sym typeface="Roboto"/>
              </a:rPr>
              <a:t>arguments</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936" name="Google Shape;936;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937" name="Google Shape;937;p74"/>
          <p:cNvGraphicFramePr/>
          <p:nvPr/>
        </p:nvGraphicFramePr>
        <p:xfrm>
          <a:off x="374075" y="2439338"/>
          <a:ext cx="3000000" cy="3000000"/>
        </p:xfrm>
        <a:graphic>
          <a:graphicData uri="http://schemas.openxmlformats.org/drawingml/2006/table">
            <a:tbl>
              <a:tblPr>
                <a:noFill/>
                <a:tableStyleId>{24874D59-D934-4A6A-B522-DE1ED61B06E8}</a:tableStyleId>
              </a:tblPr>
              <a:tblGrid>
                <a:gridCol w="1180000"/>
                <a:gridCol w="2227750"/>
                <a:gridCol w="3381350"/>
                <a:gridCol w="1444600"/>
              </a:tblGrid>
              <a:tr h="1184250">
                <a:tc gridSpan="4">
                  <a:txBody>
                    <a:bodyPr/>
                    <a:lstStyle/>
                    <a:p>
                      <a:pPr indent="0" lvl="0" marL="0" rtl="0" algn="ctr">
                        <a:spcBef>
                          <a:spcPts val="0"/>
                        </a:spcBef>
                        <a:spcAft>
                          <a:spcPts val="0"/>
                        </a:spcAft>
                        <a:buNone/>
                      </a:pPr>
                      <a:r>
                        <a:rPr lang="en" sz="3600">
                          <a:solidFill>
                            <a:srgbClr val="F3F3F3"/>
                          </a:solidFill>
                          <a:latin typeface="Inconsolata"/>
                          <a:ea typeface="Inconsolata"/>
                          <a:cs typeface="Inconsolata"/>
                          <a:sym typeface="Inconsolata"/>
                        </a:rPr>
                        <a:t>= SUM( </a:t>
                      </a:r>
                      <a:r>
                        <a:rPr lang="en" sz="3600">
                          <a:solidFill>
                            <a:srgbClr val="00FFFF"/>
                          </a:solidFill>
                          <a:latin typeface="Inconsolata"/>
                          <a:ea typeface="Inconsolata"/>
                          <a:cs typeface="Inconsolata"/>
                          <a:sym typeface="Inconsolata"/>
                        </a:rPr>
                        <a:t>AVG(</a:t>
                      </a:r>
                      <a:r>
                        <a:rPr lang="en" sz="3600">
                          <a:solidFill>
                            <a:srgbClr val="FFFF00"/>
                          </a:solidFill>
                          <a:latin typeface="Inconsolata"/>
                          <a:ea typeface="Inconsolata"/>
                          <a:cs typeface="Inconsolata"/>
                          <a:sym typeface="Inconsolata"/>
                        </a:rPr>
                        <a:t>F4:F6</a:t>
                      </a:r>
                      <a:r>
                        <a:rPr lang="en" sz="3600">
                          <a:solidFill>
                            <a:srgbClr val="00FFFF"/>
                          </a:solidFill>
                          <a:latin typeface="Inconsolata"/>
                          <a:ea typeface="Inconsolata"/>
                          <a:cs typeface="Inconsolata"/>
                          <a:sym typeface="Inconsolata"/>
                        </a:rPr>
                        <a:t>)</a:t>
                      </a:r>
                      <a:r>
                        <a:rPr lang="en" sz="3600">
                          <a:solidFill>
                            <a:srgbClr val="F3F3F3"/>
                          </a:solidFill>
                          <a:latin typeface="Inconsolata"/>
                          <a:ea typeface="Inconsolata"/>
                          <a:cs typeface="Inconsolata"/>
                          <a:sym typeface="Inconsolata"/>
                        </a:rPr>
                        <a:t>, </a:t>
                      </a:r>
                      <a:r>
                        <a:rPr lang="en" sz="3600">
                          <a:solidFill>
                            <a:srgbClr val="00FFFF"/>
                          </a:solidFill>
                          <a:latin typeface="Inconsolata"/>
                          <a:ea typeface="Inconsolata"/>
                          <a:cs typeface="Inconsolata"/>
                          <a:sym typeface="Inconsolata"/>
                        </a:rPr>
                        <a:t>AVG(</a:t>
                      </a:r>
                      <a:r>
                        <a:rPr lang="en" sz="3600">
                          <a:solidFill>
                            <a:srgbClr val="FFFF00"/>
                          </a:solidFill>
                          <a:latin typeface="Inconsolata"/>
                          <a:ea typeface="Inconsolata"/>
                          <a:cs typeface="Inconsolata"/>
                          <a:sym typeface="Inconsolata"/>
                        </a:rPr>
                        <a:t>G4:G6</a:t>
                      </a:r>
                      <a:r>
                        <a:rPr lang="en" sz="3600">
                          <a:solidFill>
                            <a:srgbClr val="00FFFF"/>
                          </a:solidFill>
                          <a:latin typeface="Inconsolata"/>
                          <a:ea typeface="Inconsolata"/>
                          <a:cs typeface="Inconsolata"/>
                          <a:sym typeface="Inconsolata"/>
                        </a:rPr>
                        <a:t>)</a:t>
                      </a:r>
                      <a:r>
                        <a:rPr lang="en" sz="3600">
                          <a:solidFill>
                            <a:srgbClr val="F3F3F3"/>
                          </a:solidFill>
                          <a:latin typeface="Inconsolata"/>
                          <a:ea typeface="Inconsolata"/>
                          <a:cs typeface="Inconsolata"/>
                          <a:sym typeface="Inconsolata"/>
                        </a:rPr>
                        <a:t> )</a:t>
                      </a:r>
                      <a:endParaRPr i="1" sz="36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938" name="Google Shape;938;p74"/>
          <p:cNvGrpSpPr/>
          <p:nvPr/>
        </p:nvGrpSpPr>
        <p:grpSpPr>
          <a:xfrm>
            <a:off x="374086" y="658797"/>
            <a:ext cx="969876" cy="1032344"/>
            <a:chOff x="374077" y="658776"/>
            <a:chExt cx="1268973" cy="1350705"/>
          </a:xfrm>
        </p:grpSpPr>
        <p:pic>
          <p:nvPicPr>
            <p:cNvPr id="939" name="Google Shape;939;p74"/>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940" name="Google Shape;940;p74"/>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941" name="Google Shape;941;p74"/>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What about this example?</a:t>
            </a:r>
            <a:endParaRPr b="1"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is the </a:t>
            </a:r>
            <a:r>
              <a:rPr lang="en" sz="1800">
                <a:solidFill>
                  <a:srgbClr val="00FFFF"/>
                </a:solidFill>
                <a:highlight>
                  <a:schemeClr val="dk1"/>
                </a:highlight>
                <a:latin typeface="Roboto"/>
                <a:ea typeface="Roboto"/>
                <a:cs typeface="Roboto"/>
                <a:sym typeface="Roboto"/>
              </a:rPr>
              <a:t>function</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are the </a:t>
            </a:r>
            <a:r>
              <a:rPr lang="en" sz="1800">
                <a:solidFill>
                  <a:srgbClr val="FFFF00"/>
                </a:solidFill>
                <a:highlight>
                  <a:schemeClr val="dk1"/>
                </a:highlight>
                <a:latin typeface="Roboto"/>
                <a:ea typeface="Roboto"/>
                <a:cs typeface="Roboto"/>
                <a:sym typeface="Roboto"/>
              </a:rPr>
              <a:t>arguments</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grpSp>
        <p:nvGrpSpPr>
          <p:cNvPr id="942" name="Google Shape;942;p74"/>
          <p:cNvGrpSpPr/>
          <p:nvPr/>
        </p:nvGrpSpPr>
        <p:grpSpPr>
          <a:xfrm>
            <a:off x="4741332" y="579096"/>
            <a:ext cx="1051008" cy="1093391"/>
            <a:chOff x="5390225" y="663425"/>
            <a:chExt cx="1344000" cy="1398199"/>
          </a:xfrm>
        </p:grpSpPr>
        <p:pic>
          <p:nvPicPr>
            <p:cNvPr id="943" name="Google Shape;943;p74"/>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944" name="Google Shape;944;p74"/>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945" name="Google Shape;945;p74"/>
          <p:cNvSpPr txBox="1"/>
          <p:nvPr/>
        </p:nvSpPr>
        <p:spPr>
          <a:xfrm>
            <a:off x="5792350" y="813825"/>
            <a:ext cx="31347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The </a:t>
            </a:r>
            <a:r>
              <a:rPr b="1" lang="en" sz="2000">
                <a:latin typeface="Roboto"/>
                <a:ea typeface="Roboto"/>
                <a:cs typeface="Roboto"/>
                <a:sym typeface="Roboto"/>
              </a:rPr>
              <a:t>AVG functions</a:t>
            </a:r>
            <a:r>
              <a:rPr lang="en" sz="2000">
                <a:latin typeface="Roboto"/>
                <a:ea typeface="Roboto"/>
                <a:cs typeface="Roboto"/>
                <a:sym typeface="Roboto"/>
              </a:rPr>
              <a:t> take the provided ranges as their arguments</a:t>
            </a:r>
            <a:r>
              <a:rPr lang="en" sz="2000">
                <a:latin typeface="Roboto"/>
                <a:ea typeface="Roboto"/>
                <a:cs typeface="Roboto"/>
                <a:sym typeface="Roboto"/>
              </a:rPr>
              <a:t>.</a:t>
            </a:r>
            <a:endParaRPr sz="20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951" name="Google Shape;951;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952" name="Google Shape;952;p75"/>
          <p:cNvGraphicFramePr/>
          <p:nvPr/>
        </p:nvGraphicFramePr>
        <p:xfrm>
          <a:off x="374075" y="2439338"/>
          <a:ext cx="3000000" cy="3000000"/>
        </p:xfrm>
        <a:graphic>
          <a:graphicData uri="http://schemas.openxmlformats.org/drawingml/2006/table">
            <a:tbl>
              <a:tblPr>
                <a:noFill/>
                <a:tableStyleId>{24874D59-D934-4A6A-B522-DE1ED61B06E8}</a:tableStyleId>
              </a:tblPr>
              <a:tblGrid>
                <a:gridCol w="1180000"/>
                <a:gridCol w="2227750"/>
                <a:gridCol w="3381350"/>
                <a:gridCol w="1444600"/>
              </a:tblGrid>
              <a:tr h="1184250">
                <a:tc gridSpan="4">
                  <a:txBody>
                    <a:bodyPr/>
                    <a:lstStyle/>
                    <a:p>
                      <a:pPr indent="0" lvl="0" marL="0" rtl="0" algn="ctr">
                        <a:spcBef>
                          <a:spcPts val="0"/>
                        </a:spcBef>
                        <a:spcAft>
                          <a:spcPts val="0"/>
                        </a:spcAft>
                        <a:buNone/>
                      </a:pPr>
                      <a:r>
                        <a:rPr lang="en" sz="3600">
                          <a:solidFill>
                            <a:srgbClr val="00FFFF"/>
                          </a:solidFill>
                          <a:latin typeface="Inconsolata"/>
                          <a:ea typeface="Inconsolata"/>
                          <a:cs typeface="Inconsolata"/>
                          <a:sym typeface="Inconsolata"/>
                        </a:rPr>
                        <a:t>= SUM(</a:t>
                      </a:r>
                      <a:r>
                        <a:rPr lang="en" sz="3600">
                          <a:solidFill>
                            <a:srgbClr val="F3F3F3"/>
                          </a:solidFill>
                          <a:latin typeface="Inconsolata"/>
                          <a:ea typeface="Inconsolata"/>
                          <a:cs typeface="Inconsolata"/>
                          <a:sym typeface="Inconsolata"/>
                        </a:rPr>
                        <a:t> </a:t>
                      </a:r>
                      <a:r>
                        <a:rPr lang="en" sz="3600">
                          <a:solidFill>
                            <a:srgbClr val="FFFF00"/>
                          </a:solidFill>
                          <a:latin typeface="Inconsolata"/>
                          <a:ea typeface="Inconsolata"/>
                          <a:cs typeface="Inconsolata"/>
                          <a:sym typeface="Inconsolata"/>
                        </a:rPr>
                        <a:t>AVG(F4:F6)</a:t>
                      </a:r>
                      <a:r>
                        <a:rPr lang="en" sz="3600">
                          <a:solidFill>
                            <a:srgbClr val="F3F3F3"/>
                          </a:solidFill>
                          <a:latin typeface="Inconsolata"/>
                          <a:ea typeface="Inconsolata"/>
                          <a:cs typeface="Inconsolata"/>
                          <a:sym typeface="Inconsolata"/>
                        </a:rPr>
                        <a:t>, </a:t>
                      </a:r>
                      <a:r>
                        <a:rPr lang="en" sz="3600">
                          <a:solidFill>
                            <a:srgbClr val="FFFF00"/>
                          </a:solidFill>
                          <a:latin typeface="Inconsolata"/>
                          <a:ea typeface="Inconsolata"/>
                          <a:cs typeface="Inconsolata"/>
                          <a:sym typeface="Inconsolata"/>
                        </a:rPr>
                        <a:t>AVG(G4:G6</a:t>
                      </a:r>
                      <a:r>
                        <a:rPr lang="en" sz="3600">
                          <a:solidFill>
                            <a:schemeClr val="accent6"/>
                          </a:solidFill>
                          <a:latin typeface="Inconsolata"/>
                          <a:ea typeface="Inconsolata"/>
                          <a:cs typeface="Inconsolata"/>
                          <a:sym typeface="Inconsolata"/>
                        </a:rPr>
                        <a:t>) </a:t>
                      </a:r>
                      <a:r>
                        <a:rPr lang="en" sz="3600">
                          <a:solidFill>
                            <a:srgbClr val="00FFFF"/>
                          </a:solidFill>
                          <a:latin typeface="Inconsolata"/>
                          <a:ea typeface="Inconsolata"/>
                          <a:cs typeface="Inconsolata"/>
                          <a:sym typeface="Inconsolata"/>
                        </a:rPr>
                        <a:t>)</a:t>
                      </a:r>
                      <a:endParaRPr i="1" sz="36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953" name="Google Shape;953;p75"/>
          <p:cNvGrpSpPr/>
          <p:nvPr/>
        </p:nvGrpSpPr>
        <p:grpSpPr>
          <a:xfrm>
            <a:off x="374086" y="658797"/>
            <a:ext cx="969876" cy="1032344"/>
            <a:chOff x="374077" y="658776"/>
            <a:chExt cx="1268973" cy="1350705"/>
          </a:xfrm>
        </p:grpSpPr>
        <p:pic>
          <p:nvPicPr>
            <p:cNvPr id="954" name="Google Shape;954;p75"/>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955" name="Google Shape;955;p75"/>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956" name="Google Shape;956;p75"/>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What about this example?</a:t>
            </a:r>
            <a:endParaRPr b="1"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is the </a:t>
            </a:r>
            <a:r>
              <a:rPr lang="en" sz="1800">
                <a:solidFill>
                  <a:srgbClr val="00FFFF"/>
                </a:solidFill>
                <a:highlight>
                  <a:schemeClr val="dk1"/>
                </a:highlight>
                <a:latin typeface="Roboto"/>
                <a:ea typeface="Roboto"/>
                <a:cs typeface="Roboto"/>
                <a:sym typeface="Roboto"/>
              </a:rPr>
              <a:t>function</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are the </a:t>
            </a:r>
            <a:r>
              <a:rPr lang="en" sz="1800">
                <a:solidFill>
                  <a:srgbClr val="FFFF00"/>
                </a:solidFill>
                <a:highlight>
                  <a:schemeClr val="dk1"/>
                </a:highlight>
                <a:latin typeface="Roboto"/>
                <a:ea typeface="Roboto"/>
                <a:cs typeface="Roboto"/>
                <a:sym typeface="Roboto"/>
              </a:rPr>
              <a:t>arguments</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grpSp>
        <p:nvGrpSpPr>
          <p:cNvPr id="957" name="Google Shape;957;p75"/>
          <p:cNvGrpSpPr/>
          <p:nvPr/>
        </p:nvGrpSpPr>
        <p:grpSpPr>
          <a:xfrm>
            <a:off x="4741332" y="579096"/>
            <a:ext cx="1051008" cy="1093391"/>
            <a:chOff x="5390225" y="663425"/>
            <a:chExt cx="1344000" cy="1398199"/>
          </a:xfrm>
        </p:grpSpPr>
        <p:pic>
          <p:nvPicPr>
            <p:cNvPr id="958" name="Google Shape;958;p75"/>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959" name="Google Shape;959;p75"/>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960" name="Google Shape;960;p75"/>
          <p:cNvSpPr txBox="1"/>
          <p:nvPr/>
        </p:nvSpPr>
        <p:spPr>
          <a:xfrm>
            <a:off x="5792350" y="813825"/>
            <a:ext cx="33639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This is a</a:t>
            </a:r>
            <a:r>
              <a:rPr b="1" lang="en" sz="2000">
                <a:latin typeface="Roboto"/>
                <a:ea typeface="Roboto"/>
                <a:cs typeface="Roboto"/>
                <a:sym typeface="Roboto"/>
              </a:rPr>
              <a:t> nested function</a:t>
            </a:r>
            <a:r>
              <a:rPr lang="en" sz="2000">
                <a:latin typeface="Roboto"/>
                <a:ea typeface="Roboto"/>
                <a:cs typeface="Roboto"/>
                <a:sym typeface="Roboto"/>
              </a:rPr>
              <a:t>. We’ll be doing plenty </a:t>
            </a:r>
            <a:br>
              <a:rPr lang="en" sz="2000">
                <a:latin typeface="Roboto"/>
                <a:ea typeface="Roboto"/>
                <a:cs typeface="Roboto"/>
                <a:sym typeface="Roboto"/>
              </a:rPr>
            </a:br>
            <a:r>
              <a:rPr lang="en" sz="2000">
                <a:latin typeface="Roboto"/>
                <a:ea typeface="Roboto"/>
                <a:cs typeface="Roboto"/>
                <a:sym typeface="Roboto"/>
              </a:rPr>
              <a:t>of complex nests in </a:t>
            </a:r>
            <a:br>
              <a:rPr lang="en" sz="2000">
                <a:latin typeface="Roboto"/>
                <a:ea typeface="Roboto"/>
                <a:cs typeface="Roboto"/>
                <a:sym typeface="Roboto"/>
              </a:rPr>
            </a:br>
            <a:r>
              <a:rPr lang="en" sz="2000">
                <a:latin typeface="Roboto"/>
                <a:ea typeface="Roboto"/>
                <a:cs typeface="Roboto"/>
                <a:sym typeface="Roboto"/>
              </a:rPr>
              <a:t>this class.</a:t>
            </a:r>
            <a:endParaRPr sz="20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Can Code Too!</a:t>
            </a:r>
            <a:endParaRPr/>
          </a:p>
        </p:txBody>
      </p:sp>
      <p:sp>
        <p:nvSpPr>
          <p:cNvPr id="966" name="Google Shape;966;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Here’s a </a:t>
            </a:r>
            <a:r>
              <a:rPr lang="en"/>
              <a:t>Python snippet from the last class. </a:t>
            </a:r>
            <a:endParaRPr/>
          </a:p>
        </p:txBody>
      </p:sp>
      <p:sp>
        <p:nvSpPr>
          <p:cNvPr id="967" name="Google Shape;967;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968" name="Google Shape;968;p76"/>
          <p:cNvGraphicFramePr/>
          <p:nvPr/>
        </p:nvGraphicFramePr>
        <p:xfrm>
          <a:off x="363463" y="3032438"/>
          <a:ext cx="3000000" cy="3000000"/>
        </p:xfrm>
        <a:graphic>
          <a:graphicData uri="http://schemas.openxmlformats.org/drawingml/2006/table">
            <a:tbl>
              <a:tblPr>
                <a:noFill/>
                <a:tableStyleId>{24874D59-D934-4A6A-B522-DE1ED61B06E8}</a:tableStyleId>
              </a:tblPr>
              <a:tblGrid>
                <a:gridCol w="1180000"/>
                <a:gridCol w="2227750"/>
                <a:gridCol w="3381350"/>
                <a:gridCol w="1444600"/>
              </a:tblGrid>
              <a:tr h="1184250">
                <a:tc gridSpan="4">
                  <a:txBody>
                    <a:bodyPr/>
                    <a:lstStyle/>
                    <a:p>
                      <a:pPr indent="0" lvl="0" marL="0" rtl="0" algn="l">
                        <a:spcBef>
                          <a:spcPts val="0"/>
                        </a:spcBef>
                        <a:spcAft>
                          <a:spcPts val="0"/>
                        </a:spcAft>
                        <a:buClr>
                          <a:schemeClr val="dk1"/>
                        </a:buClr>
                        <a:buSzPts val="1100"/>
                        <a:buFont typeface="Arial"/>
                        <a:buNone/>
                      </a:pPr>
                      <a:r>
                        <a:rPr lang="en" sz="2100">
                          <a:solidFill>
                            <a:srgbClr val="FFFFFF"/>
                          </a:solidFill>
                          <a:latin typeface="Inconsolata"/>
                          <a:ea typeface="Inconsolata"/>
                          <a:cs typeface="Inconsolata"/>
                          <a:sym typeface="Inconsolata"/>
                        </a:rPr>
                        <a:t>requests.get(target_url_italian, </a:t>
                      </a:r>
                      <a:r>
                        <a:rPr lang="en" sz="2100">
                          <a:solidFill>
                            <a:srgbClr val="FFFF00"/>
                          </a:solidFill>
                          <a:latin typeface="Inconsolata"/>
                          <a:ea typeface="Inconsolata"/>
                          <a:cs typeface="Inconsolata"/>
                          <a:sym typeface="Inconsolata"/>
                        </a:rPr>
                        <a:t>headers=</a:t>
                      </a:r>
                      <a:r>
                        <a:rPr lang="en" sz="2100">
                          <a:solidFill>
                            <a:srgbClr val="FFFFFF"/>
                          </a:solidFill>
                          <a:latin typeface="Inconsolata"/>
                          <a:ea typeface="Inconsolata"/>
                          <a:cs typeface="Inconsolata"/>
                          <a:sym typeface="Inconsolata"/>
                        </a:rPr>
                        <a:t>headers).json()</a:t>
                      </a:r>
                      <a:endParaRPr sz="21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2100">
                          <a:solidFill>
                            <a:srgbClr val="FFFFFF"/>
                          </a:solidFill>
                          <a:latin typeface="Inconsolata"/>
                          <a:ea typeface="Inconsolata"/>
                          <a:cs typeface="Inconsolata"/>
                          <a:sym typeface="Inconsolata"/>
                        </a:rPr>
                        <a:t>requests.get(target_url_mexican, </a:t>
                      </a:r>
                      <a:r>
                        <a:rPr lang="en" sz="2100">
                          <a:solidFill>
                            <a:srgbClr val="FFFF00"/>
                          </a:solidFill>
                          <a:latin typeface="Inconsolata"/>
                          <a:ea typeface="Inconsolata"/>
                          <a:cs typeface="Inconsolata"/>
                          <a:sym typeface="Inconsolata"/>
                        </a:rPr>
                        <a:t>headers=</a:t>
                      </a:r>
                      <a:r>
                        <a:rPr lang="en" sz="2100">
                          <a:solidFill>
                            <a:srgbClr val="FFFFFF"/>
                          </a:solidFill>
                          <a:latin typeface="Inconsolata"/>
                          <a:ea typeface="Inconsolata"/>
                          <a:cs typeface="Inconsolata"/>
                          <a:sym typeface="Inconsolata"/>
                        </a:rPr>
                        <a:t>headers).json()</a:t>
                      </a:r>
                      <a:endParaRPr sz="2100">
                        <a:solidFill>
                          <a:srgbClr val="FF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bl>
          </a:graphicData>
        </a:graphic>
      </p:graphicFrame>
      <p:pic>
        <p:nvPicPr>
          <p:cNvPr id="969" name="Google Shape;969;p76"/>
          <p:cNvPicPr preferRelativeResize="0"/>
          <p:nvPr/>
        </p:nvPicPr>
        <p:blipFill>
          <a:blip r:embed="rId3">
            <a:alphaModFix/>
          </a:blip>
          <a:stretch>
            <a:fillRect/>
          </a:stretch>
        </p:blipFill>
        <p:spPr>
          <a:xfrm>
            <a:off x="3473799" y="1183050"/>
            <a:ext cx="1764375" cy="1707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Can Code Too!</a:t>
            </a:r>
            <a:endParaRPr/>
          </a:p>
        </p:txBody>
      </p:sp>
      <p:sp>
        <p:nvSpPr>
          <p:cNvPr id="975" name="Google Shape;975;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Syntax and capabilities may differ across technologies and platforms, but fundamental concepts remain the same.</a:t>
            </a:r>
            <a:endParaRPr/>
          </a:p>
        </p:txBody>
      </p:sp>
      <p:sp>
        <p:nvSpPr>
          <p:cNvPr id="976" name="Google Shape;976;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977" name="Google Shape;977;p77"/>
          <p:cNvGraphicFramePr/>
          <p:nvPr/>
        </p:nvGraphicFramePr>
        <p:xfrm>
          <a:off x="396925" y="2386575"/>
          <a:ext cx="3000000" cy="3000000"/>
        </p:xfrm>
        <a:graphic>
          <a:graphicData uri="http://schemas.openxmlformats.org/drawingml/2006/table">
            <a:tbl>
              <a:tblPr>
                <a:noFill/>
                <a:tableStyleId>{24874D59-D934-4A6A-B522-DE1ED61B06E8}</a:tableStyleId>
              </a:tblPr>
              <a:tblGrid>
                <a:gridCol w="1496800"/>
                <a:gridCol w="751600"/>
                <a:gridCol w="4490875"/>
                <a:gridCol w="912275"/>
                <a:gridCol w="497500"/>
              </a:tblGrid>
              <a:tr h="1184250">
                <a:tc>
                  <a:txBody>
                    <a:bodyPr/>
                    <a:lstStyle/>
                    <a:p>
                      <a:pPr indent="0" lvl="0" marL="0" rtl="0" algn="l">
                        <a:spcBef>
                          <a:spcPts val="0"/>
                        </a:spcBef>
                        <a:spcAft>
                          <a:spcPts val="0"/>
                        </a:spcAft>
                        <a:buNone/>
                      </a:pPr>
                      <a:r>
                        <a:rPr lang="en" sz="1800">
                          <a:solidFill>
                            <a:srgbClr val="F3F3F3"/>
                          </a:solidFill>
                          <a:latin typeface="Inconsolata"/>
                          <a:ea typeface="Inconsolata"/>
                          <a:cs typeface="Inconsolata"/>
                          <a:sym typeface="Inconsolata"/>
                        </a:rPr>
                        <a:t>requests.</a:t>
                      </a:r>
                      <a:endParaRPr sz="1800">
                        <a:solidFill>
                          <a:srgbClr val="F3F3F3"/>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800">
                          <a:solidFill>
                            <a:srgbClr val="F3F3F3"/>
                          </a:solidFill>
                          <a:latin typeface="Inconsolata"/>
                          <a:ea typeface="Inconsolata"/>
                          <a:cs typeface="Inconsolata"/>
                          <a:sym typeface="Inconsolata"/>
                        </a:rPr>
                        <a:t>requests.</a:t>
                      </a:r>
                      <a:endParaRPr sz="18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get</a:t>
                      </a:r>
                      <a:endParaRPr sz="1800">
                        <a:solidFill>
                          <a:srgbClr val="00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800">
                          <a:solidFill>
                            <a:srgbClr val="00FFFF"/>
                          </a:solidFill>
                          <a:latin typeface="Inconsolata"/>
                          <a:ea typeface="Inconsolata"/>
                          <a:cs typeface="Inconsolata"/>
                          <a:sym typeface="Inconsolata"/>
                        </a:rPr>
                        <a:t>get</a:t>
                      </a:r>
                      <a:endParaRPr sz="18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a:t>
                      </a:r>
                      <a:r>
                        <a:rPr lang="en" sz="1800">
                          <a:solidFill>
                            <a:srgbClr val="FFFF00"/>
                          </a:solidFill>
                          <a:latin typeface="Inconsolata"/>
                          <a:ea typeface="Inconsolata"/>
                          <a:cs typeface="Inconsolata"/>
                          <a:sym typeface="Inconsolata"/>
                        </a:rPr>
                        <a:t>target_url_italian, headers=headers</a:t>
                      </a:r>
                      <a:r>
                        <a:rPr lang="en" sz="1800">
                          <a:solidFill>
                            <a:srgbClr val="00FFFF"/>
                          </a:solidFill>
                          <a:latin typeface="Inconsolata"/>
                          <a:ea typeface="Inconsolata"/>
                          <a:cs typeface="Inconsolata"/>
                          <a:sym typeface="Inconsolata"/>
                        </a:rPr>
                        <a:t>)</a:t>
                      </a:r>
                      <a:endParaRPr sz="1800">
                        <a:solidFill>
                          <a:srgbClr val="00FFFF"/>
                        </a:solidFill>
                        <a:latin typeface="Inconsolata"/>
                        <a:ea typeface="Inconsolata"/>
                        <a:cs typeface="Inconsolata"/>
                        <a:sym typeface="Inconsolata"/>
                      </a:endParaRPr>
                    </a:p>
                    <a:p>
                      <a:pPr indent="0" lvl="0" marL="0" rtl="0" algn="l">
                        <a:spcBef>
                          <a:spcPts val="0"/>
                        </a:spcBef>
                        <a:spcAft>
                          <a:spcPts val="0"/>
                        </a:spcAft>
                        <a:buClr>
                          <a:srgbClr val="000000"/>
                        </a:buClr>
                        <a:buSzPts val="1100"/>
                        <a:buFont typeface="Arial"/>
                        <a:buNone/>
                      </a:pPr>
                      <a:r>
                        <a:rPr lang="en" sz="1800">
                          <a:solidFill>
                            <a:srgbClr val="00FFFF"/>
                          </a:solidFill>
                          <a:latin typeface="Inconsolata"/>
                          <a:ea typeface="Inconsolata"/>
                          <a:cs typeface="Inconsolata"/>
                          <a:sym typeface="Inconsolata"/>
                        </a:rPr>
                        <a:t>(</a:t>
                      </a:r>
                      <a:r>
                        <a:rPr lang="en" sz="1800">
                          <a:solidFill>
                            <a:srgbClr val="FFFF00"/>
                          </a:solidFill>
                          <a:latin typeface="Inconsolata"/>
                          <a:ea typeface="Inconsolata"/>
                          <a:cs typeface="Inconsolata"/>
                          <a:sym typeface="Inconsolata"/>
                        </a:rPr>
                        <a:t>target_url_mexican, headers=headers</a:t>
                      </a:r>
                      <a:r>
                        <a:rPr lang="en" sz="1800">
                          <a:solidFill>
                            <a:srgbClr val="00FFFF"/>
                          </a:solidFill>
                          <a:latin typeface="Inconsolata"/>
                          <a:ea typeface="Inconsolata"/>
                          <a:cs typeface="Inconsolata"/>
                          <a:sym typeface="Inconsolata"/>
                        </a:rPr>
                        <a:t>)</a:t>
                      </a:r>
                      <a:endParaRPr sz="18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.json</a:t>
                      </a:r>
                      <a:endParaRPr sz="1800">
                        <a:solidFill>
                          <a:srgbClr val="00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800">
                          <a:solidFill>
                            <a:srgbClr val="00FFFF"/>
                          </a:solidFill>
                          <a:latin typeface="Inconsolata"/>
                          <a:ea typeface="Inconsolata"/>
                          <a:cs typeface="Inconsolata"/>
                          <a:sym typeface="Inconsolata"/>
                        </a:rPr>
                        <a:t>.json</a:t>
                      </a:r>
                      <a:endParaRPr sz="18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a:t>
                      </a:r>
                      <a:endParaRPr sz="1800">
                        <a:solidFill>
                          <a:srgbClr val="00FFFF"/>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a:t>
                      </a:r>
                      <a:endParaRPr sz="18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bl>
          </a:graphicData>
        </a:graphic>
      </p:graphicFrame>
      <p:sp>
        <p:nvSpPr>
          <p:cNvPr id="978" name="Google Shape;978;p77"/>
          <p:cNvSpPr/>
          <p:nvPr/>
        </p:nvSpPr>
        <p:spPr>
          <a:xfrm rot="5400000">
            <a:off x="5016850" y="2055575"/>
            <a:ext cx="794700" cy="4401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7"/>
          <p:cNvSpPr txBox="1"/>
          <p:nvPr/>
        </p:nvSpPr>
        <p:spPr>
          <a:xfrm>
            <a:off x="4014625" y="1513475"/>
            <a:ext cx="1586700" cy="36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latin typeface="Roboto"/>
                <a:ea typeface="Roboto"/>
                <a:cs typeface="Roboto"/>
                <a:sym typeface="Roboto"/>
              </a:rPr>
              <a:t>Arguments</a:t>
            </a:r>
            <a:endParaRPr b="1" sz="1800">
              <a:latin typeface="Roboto"/>
              <a:ea typeface="Roboto"/>
              <a:cs typeface="Roboto"/>
              <a:sym typeface="Roboto"/>
            </a:endParaRPr>
          </a:p>
        </p:txBody>
      </p:sp>
      <p:sp>
        <p:nvSpPr>
          <p:cNvPr id="980" name="Google Shape;980;p77"/>
          <p:cNvSpPr/>
          <p:nvPr/>
        </p:nvSpPr>
        <p:spPr>
          <a:xfrm rot="5400000">
            <a:off x="1790200" y="2055575"/>
            <a:ext cx="794700" cy="4401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7"/>
          <p:cNvSpPr txBox="1"/>
          <p:nvPr/>
        </p:nvSpPr>
        <p:spPr>
          <a:xfrm>
            <a:off x="815950" y="1531275"/>
            <a:ext cx="1586700" cy="36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latin typeface="Roboto"/>
                <a:ea typeface="Roboto"/>
                <a:cs typeface="Roboto"/>
                <a:sym typeface="Roboto"/>
              </a:rPr>
              <a:t>Function</a:t>
            </a:r>
            <a:endParaRPr b="1" sz="1800">
              <a:latin typeface="Roboto"/>
              <a:ea typeface="Roboto"/>
              <a:cs typeface="Roboto"/>
              <a:sym typeface="Roboto"/>
            </a:endParaRPr>
          </a:p>
        </p:txBody>
      </p:sp>
      <p:sp>
        <p:nvSpPr>
          <p:cNvPr id="982" name="Google Shape;982;p77"/>
          <p:cNvSpPr/>
          <p:nvPr/>
        </p:nvSpPr>
        <p:spPr>
          <a:xfrm flipH="1" rot="5400000">
            <a:off x="7159600" y="3486525"/>
            <a:ext cx="794700" cy="4401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7"/>
          <p:cNvSpPr txBox="1"/>
          <p:nvPr/>
        </p:nvSpPr>
        <p:spPr>
          <a:xfrm>
            <a:off x="5194150" y="4061338"/>
            <a:ext cx="2580000" cy="36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800">
                <a:latin typeface="Roboto"/>
                <a:ea typeface="Roboto"/>
                <a:cs typeface="Roboto"/>
                <a:sym typeface="Roboto"/>
              </a:rPr>
              <a:t>Another Function </a:t>
            </a:r>
            <a:endParaRPr b="1" sz="1800">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lang="en" sz="1800">
                <a:latin typeface="Roboto"/>
                <a:ea typeface="Roboto"/>
                <a:cs typeface="Roboto"/>
                <a:sym typeface="Roboto"/>
              </a:rPr>
              <a:t>(Chained)</a:t>
            </a:r>
            <a:endParaRPr sz="1800">
              <a:latin typeface="Roboto"/>
              <a:ea typeface="Roboto"/>
              <a:cs typeface="Roboto"/>
              <a:sym typeface="Roboto"/>
            </a:endParaRPr>
          </a:p>
          <a:p>
            <a:pPr indent="0" lvl="0" marL="0" rtl="0" algn="r">
              <a:spcBef>
                <a:spcPts val="0"/>
              </a:spcBef>
              <a:spcAft>
                <a:spcPts val="0"/>
              </a:spcAft>
              <a:buNone/>
            </a:pPr>
            <a:r>
              <a:t/>
            </a:r>
            <a:endParaRPr b="1" sz="18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6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Few Admin Things</a:t>
            </a:r>
            <a:endParaRPr/>
          </a:p>
        </p:txBody>
      </p:sp>
      <p:sp>
        <p:nvSpPr>
          <p:cNvPr id="801" name="Google Shape;801;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94" name="Google Shape;994;p7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Named Ranges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There are multiple ways to select data in a formula</a:t>
            </a:r>
            <a:endParaRPr/>
          </a:p>
        </p:txBody>
      </p:sp>
      <p:sp>
        <p:nvSpPr>
          <p:cNvPr id="1000" name="Google Shape;1000;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Most of us learned to select a range of cells to input into a function</a:t>
            </a:r>
            <a:endParaRPr/>
          </a:p>
        </p:txBody>
      </p:sp>
      <p:sp>
        <p:nvSpPr>
          <p:cNvPr id="1001" name="Google Shape;1001;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02" name="Google Shape;1002;p80"/>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graphicFrame>
        <p:nvGraphicFramePr>
          <p:cNvPr id="1003" name="Google Shape;1003;p80"/>
          <p:cNvGraphicFramePr/>
          <p:nvPr/>
        </p:nvGraphicFramePr>
        <p:xfrm>
          <a:off x="1606338" y="2341063"/>
          <a:ext cx="3000000" cy="3000000"/>
        </p:xfrm>
        <a:graphic>
          <a:graphicData uri="http://schemas.openxmlformats.org/drawingml/2006/table">
            <a:tbl>
              <a:tblPr>
                <a:noFill/>
                <a:tableStyleId>{24874D59-D934-4A6A-B522-DE1ED61B06E8}</a:tableStyleId>
              </a:tblPr>
              <a:tblGrid>
                <a:gridCol w="850050"/>
                <a:gridCol w="1604800"/>
                <a:gridCol w="2435825"/>
                <a:gridCol w="1040650"/>
              </a:tblGrid>
              <a:tr h="1184250">
                <a:tc gridSpan="4">
                  <a:txBody>
                    <a:bodyPr/>
                    <a:lstStyle/>
                    <a:p>
                      <a:pPr indent="0" lvl="0" marL="0" rtl="0" algn="ctr">
                        <a:spcBef>
                          <a:spcPts val="0"/>
                        </a:spcBef>
                        <a:spcAft>
                          <a:spcPts val="0"/>
                        </a:spcAft>
                        <a:buNone/>
                      </a:pPr>
                      <a:r>
                        <a:rPr lang="en" sz="3600">
                          <a:solidFill>
                            <a:srgbClr val="F3F3F3"/>
                          </a:solidFill>
                          <a:latin typeface="Inconsolata"/>
                          <a:ea typeface="Inconsolata"/>
                          <a:cs typeface="Inconsolata"/>
                          <a:sym typeface="Inconsolata"/>
                        </a:rPr>
                        <a:t> =</a:t>
                      </a:r>
                      <a:r>
                        <a:rPr lang="en" sz="3600">
                          <a:solidFill>
                            <a:srgbClr val="00FFFF"/>
                          </a:solidFill>
                          <a:latin typeface="Inconsolata"/>
                          <a:ea typeface="Inconsolata"/>
                          <a:cs typeface="Inconsolata"/>
                          <a:sym typeface="Inconsolata"/>
                        </a:rPr>
                        <a:t>AVG(</a:t>
                      </a:r>
                      <a:r>
                        <a:rPr lang="en" sz="3600">
                          <a:solidFill>
                            <a:srgbClr val="FFFF00"/>
                          </a:solidFill>
                          <a:latin typeface="Inconsolata"/>
                          <a:ea typeface="Inconsolata"/>
                          <a:cs typeface="Inconsolata"/>
                          <a:sym typeface="Inconsolata"/>
                        </a:rPr>
                        <a:t>A1:A10</a:t>
                      </a:r>
                      <a:r>
                        <a:rPr lang="en" sz="3600">
                          <a:solidFill>
                            <a:srgbClr val="00FFFF"/>
                          </a:solidFill>
                          <a:latin typeface="Inconsolata"/>
                          <a:ea typeface="Inconsolata"/>
                          <a:cs typeface="Inconsolata"/>
                          <a:sym typeface="Inconsolata"/>
                        </a:rPr>
                        <a:t>)</a:t>
                      </a:r>
                      <a:endParaRPr i="1" sz="36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There are multiple ways to select data in a formula</a:t>
            </a:r>
            <a:endParaRPr/>
          </a:p>
        </p:txBody>
      </p:sp>
      <p:sp>
        <p:nvSpPr>
          <p:cNvPr id="1009" name="Google Shape;1009;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But we can name a range of values to make interpreting formulas easier!</a:t>
            </a:r>
            <a:endParaRPr/>
          </a:p>
        </p:txBody>
      </p:sp>
      <p:sp>
        <p:nvSpPr>
          <p:cNvPr id="1010" name="Google Shape;1010;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11" name="Google Shape;1011;p81"/>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a:p>
        </p:txBody>
      </p:sp>
      <p:graphicFrame>
        <p:nvGraphicFramePr>
          <p:cNvPr id="1012" name="Google Shape;1012;p81"/>
          <p:cNvGraphicFramePr/>
          <p:nvPr/>
        </p:nvGraphicFramePr>
        <p:xfrm>
          <a:off x="543713" y="2240125"/>
          <a:ext cx="3000000" cy="3000000"/>
        </p:xfrm>
        <a:graphic>
          <a:graphicData uri="http://schemas.openxmlformats.org/drawingml/2006/table">
            <a:tbl>
              <a:tblPr>
                <a:noFill/>
                <a:tableStyleId>{24874D59-D934-4A6A-B522-DE1ED61B06E8}</a:tableStyleId>
              </a:tblPr>
              <a:tblGrid>
                <a:gridCol w="458125"/>
                <a:gridCol w="864900"/>
                <a:gridCol w="1312750"/>
                <a:gridCol w="560850"/>
              </a:tblGrid>
              <a:tr h="1184250">
                <a:tc gridSpan="4">
                  <a:txBody>
                    <a:bodyPr/>
                    <a:lstStyle/>
                    <a:p>
                      <a:pPr indent="0" lvl="0" marL="0" rtl="0" algn="ctr">
                        <a:spcBef>
                          <a:spcPts val="0"/>
                        </a:spcBef>
                        <a:spcAft>
                          <a:spcPts val="0"/>
                        </a:spcAft>
                        <a:buNone/>
                      </a:pPr>
                      <a:r>
                        <a:rPr lang="en" sz="3600">
                          <a:solidFill>
                            <a:srgbClr val="F3F3F3"/>
                          </a:solidFill>
                          <a:latin typeface="Inconsolata"/>
                          <a:ea typeface="Inconsolata"/>
                          <a:cs typeface="Inconsolata"/>
                          <a:sym typeface="Inconsolata"/>
                        </a:rPr>
                        <a:t>=</a:t>
                      </a:r>
                      <a:r>
                        <a:rPr lang="en" sz="3600">
                          <a:solidFill>
                            <a:srgbClr val="00FFFF"/>
                          </a:solidFill>
                          <a:latin typeface="Inconsolata"/>
                          <a:ea typeface="Inconsolata"/>
                          <a:cs typeface="Inconsolata"/>
                          <a:sym typeface="Inconsolata"/>
                        </a:rPr>
                        <a:t>AVG(</a:t>
                      </a:r>
                      <a:r>
                        <a:rPr lang="en" sz="3600">
                          <a:solidFill>
                            <a:srgbClr val="FFFF00"/>
                          </a:solidFill>
                          <a:latin typeface="Inconsolata"/>
                          <a:ea typeface="Inconsolata"/>
                          <a:cs typeface="Inconsolata"/>
                          <a:sym typeface="Inconsolata"/>
                        </a:rPr>
                        <a:t>A1:A10</a:t>
                      </a:r>
                      <a:r>
                        <a:rPr lang="en" sz="3600">
                          <a:solidFill>
                            <a:srgbClr val="00FFFF"/>
                          </a:solidFill>
                          <a:latin typeface="Inconsolata"/>
                          <a:ea typeface="Inconsolata"/>
                          <a:cs typeface="Inconsolata"/>
                          <a:sym typeface="Inconsolata"/>
                        </a:rPr>
                        <a:t>)</a:t>
                      </a:r>
                      <a:endParaRPr i="1" sz="36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sp>
        <p:nvSpPr>
          <p:cNvPr id="1013" name="Google Shape;1013;p81"/>
          <p:cNvSpPr/>
          <p:nvPr/>
        </p:nvSpPr>
        <p:spPr>
          <a:xfrm>
            <a:off x="4112825" y="2696250"/>
            <a:ext cx="812100" cy="334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14" name="Google Shape;1014;p81"/>
          <p:cNvGraphicFramePr/>
          <p:nvPr/>
        </p:nvGraphicFramePr>
        <p:xfrm>
          <a:off x="5297388" y="2240113"/>
          <a:ext cx="3000000" cy="3000000"/>
        </p:xfrm>
        <a:graphic>
          <a:graphicData uri="http://schemas.openxmlformats.org/drawingml/2006/table">
            <a:tbl>
              <a:tblPr>
                <a:noFill/>
                <a:tableStyleId>{24874D59-D934-4A6A-B522-DE1ED61B06E8}</a:tableStyleId>
              </a:tblPr>
              <a:tblGrid>
                <a:gridCol w="458125"/>
                <a:gridCol w="864900"/>
                <a:gridCol w="1312750"/>
                <a:gridCol w="560850"/>
              </a:tblGrid>
              <a:tr h="1184250">
                <a:tc gridSpan="4">
                  <a:txBody>
                    <a:bodyPr/>
                    <a:lstStyle/>
                    <a:p>
                      <a:pPr indent="0" lvl="0" marL="0" rtl="0" algn="ctr">
                        <a:spcBef>
                          <a:spcPts val="0"/>
                        </a:spcBef>
                        <a:spcAft>
                          <a:spcPts val="0"/>
                        </a:spcAft>
                        <a:buNone/>
                      </a:pPr>
                      <a:r>
                        <a:rPr lang="en" sz="3600">
                          <a:solidFill>
                            <a:srgbClr val="F3F3F3"/>
                          </a:solidFill>
                          <a:latin typeface="Inconsolata"/>
                          <a:ea typeface="Inconsolata"/>
                          <a:cs typeface="Inconsolata"/>
                          <a:sym typeface="Inconsolata"/>
                        </a:rPr>
                        <a:t>=</a:t>
                      </a:r>
                      <a:r>
                        <a:rPr lang="en" sz="3600">
                          <a:solidFill>
                            <a:srgbClr val="00FFFF"/>
                          </a:solidFill>
                          <a:latin typeface="Inconsolata"/>
                          <a:ea typeface="Inconsolata"/>
                          <a:cs typeface="Inconsolata"/>
                          <a:sym typeface="Inconsolata"/>
                        </a:rPr>
                        <a:t>AVG(</a:t>
                      </a:r>
                      <a:r>
                        <a:rPr lang="en" sz="3600">
                          <a:solidFill>
                            <a:srgbClr val="FFFF00"/>
                          </a:solidFill>
                          <a:latin typeface="Inconsolata"/>
                          <a:ea typeface="Inconsolata"/>
                          <a:cs typeface="Inconsolata"/>
                          <a:sym typeface="Inconsolata"/>
                        </a:rPr>
                        <a:t>prices</a:t>
                      </a:r>
                      <a:r>
                        <a:rPr lang="en" sz="3600">
                          <a:solidFill>
                            <a:srgbClr val="00FFFF"/>
                          </a:solidFill>
                          <a:latin typeface="Inconsolata"/>
                          <a:ea typeface="Inconsolata"/>
                          <a:cs typeface="Inconsolata"/>
                          <a:sym typeface="Inconsolata"/>
                        </a:rPr>
                        <a:t>)</a:t>
                      </a:r>
                      <a:endParaRPr i="1" sz="36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5" name="Google Shape;1025;p83"/>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Color Counter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pic>
        <p:nvPicPr>
          <p:cNvPr id="1030" name="Google Shape;1030;p84"/>
          <p:cNvPicPr preferRelativeResize="0"/>
          <p:nvPr/>
        </p:nvPicPr>
        <p:blipFill rotWithShape="1">
          <a:blip r:embed="rId3">
            <a:alphaModFix/>
          </a:blip>
          <a:srcRect b="0" l="0" r="0" t="0"/>
          <a:stretch/>
        </p:blipFill>
        <p:spPr>
          <a:xfrm rot="5400000">
            <a:off x="5863649" y="1464040"/>
            <a:ext cx="1510001" cy="1145930"/>
          </a:xfrm>
          <a:prstGeom prst="rect">
            <a:avLst/>
          </a:prstGeom>
          <a:noFill/>
          <a:ln>
            <a:noFill/>
          </a:ln>
        </p:spPr>
      </p:pic>
      <p:pic>
        <p:nvPicPr>
          <p:cNvPr id="1031" name="Google Shape;1031;p84"/>
          <p:cNvPicPr preferRelativeResize="0"/>
          <p:nvPr/>
        </p:nvPicPr>
        <p:blipFill rotWithShape="1">
          <a:blip r:embed="rId4">
            <a:alphaModFix/>
          </a:blip>
          <a:srcRect b="0" l="0" r="0" t="0"/>
          <a:stretch/>
        </p:blipFill>
        <p:spPr>
          <a:xfrm rot="5400000">
            <a:off x="152677" y="2261275"/>
            <a:ext cx="1959154" cy="1486788"/>
          </a:xfrm>
          <a:prstGeom prst="rect">
            <a:avLst/>
          </a:prstGeom>
          <a:noFill/>
          <a:ln>
            <a:noFill/>
          </a:ln>
        </p:spPr>
      </p:pic>
      <p:sp>
        <p:nvSpPr>
          <p:cNvPr id="1032" name="Google Shape;1032;p84"/>
          <p:cNvSpPr/>
          <p:nvPr/>
        </p:nvSpPr>
        <p:spPr>
          <a:xfrm rot="-5400000">
            <a:off x="3760472" y="487215"/>
            <a:ext cx="400500" cy="3992100"/>
          </a:xfrm>
          <a:prstGeom prst="downArrow">
            <a:avLst>
              <a:gd fmla="val 60220" name="adj1"/>
              <a:gd fmla="val 50000" name="adj2"/>
            </a:avLst>
          </a:prstGeom>
          <a:solidFill>
            <a:srgbClr val="B6D6FF">
              <a:alpha val="6667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33" name="Google Shape;1033;p84"/>
          <p:cNvSpPr txBox="1"/>
          <p:nvPr/>
        </p:nvSpPr>
        <p:spPr>
          <a:xfrm>
            <a:off x="2063413" y="2067444"/>
            <a:ext cx="32295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criteria is met…</a:t>
            </a:r>
            <a:endParaRPr sz="1100">
              <a:latin typeface="Inconsolata"/>
              <a:ea typeface="Inconsolata"/>
              <a:cs typeface="Inconsolata"/>
              <a:sym typeface="Inconsolata"/>
            </a:endParaRPr>
          </a:p>
        </p:txBody>
      </p:sp>
      <p:sp>
        <p:nvSpPr>
          <p:cNvPr id="1034" name="Google Shape;1034;p84"/>
          <p:cNvSpPr txBox="1"/>
          <p:nvPr/>
        </p:nvSpPr>
        <p:spPr>
          <a:xfrm>
            <a:off x="388861" y="2799827"/>
            <a:ext cx="1218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chemeClr val="lt1"/>
                </a:solidFill>
                <a:latin typeface="Roboto"/>
                <a:ea typeface="Roboto"/>
                <a:cs typeface="Roboto"/>
                <a:sym typeface="Roboto"/>
              </a:rPr>
              <a:t>Step 1</a:t>
            </a:r>
            <a:endParaRPr sz="1100">
              <a:latin typeface="Roboto"/>
              <a:ea typeface="Roboto"/>
              <a:cs typeface="Roboto"/>
              <a:sym typeface="Roboto"/>
            </a:endParaRPr>
          </a:p>
        </p:txBody>
      </p:sp>
      <p:sp>
        <p:nvSpPr>
          <p:cNvPr id="1035" name="Google Shape;1035;p84"/>
          <p:cNvSpPr txBox="1"/>
          <p:nvPr/>
        </p:nvSpPr>
        <p:spPr>
          <a:xfrm>
            <a:off x="2063413" y="3125015"/>
            <a:ext cx="36909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criteria is </a:t>
            </a:r>
            <a:r>
              <a:rPr b="1" i="1" lang="en" sz="1800">
                <a:solidFill>
                  <a:schemeClr val="dk1"/>
                </a:solidFill>
                <a:highlight>
                  <a:srgbClr val="FFFF00"/>
                </a:highlight>
                <a:latin typeface="Inconsolata"/>
                <a:ea typeface="Inconsolata"/>
                <a:cs typeface="Inconsolata"/>
                <a:sym typeface="Inconsolata"/>
              </a:rPr>
              <a:t>not</a:t>
            </a:r>
            <a:r>
              <a:rPr lang="en" sz="1800">
                <a:solidFill>
                  <a:schemeClr val="dk1"/>
                </a:solidFill>
                <a:latin typeface="Inconsolata"/>
                <a:ea typeface="Inconsolata"/>
                <a:cs typeface="Inconsolata"/>
                <a:sym typeface="Inconsolata"/>
              </a:rPr>
              <a:t> met…</a:t>
            </a:r>
            <a:endParaRPr sz="1100">
              <a:latin typeface="Inconsolata"/>
              <a:ea typeface="Inconsolata"/>
              <a:cs typeface="Inconsolata"/>
              <a:sym typeface="Inconsolata"/>
            </a:endParaRPr>
          </a:p>
        </p:txBody>
      </p:sp>
      <p:sp>
        <p:nvSpPr>
          <p:cNvPr id="1036" name="Google Shape;1036;p84"/>
          <p:cNvSpPr txBox="1"/>
          <p:nvPr/>
        </p:nvSpPr>
        <p:spPr>
          <a:xfrm>
            <a:off x="6036250" y="1728518"/>
            <a:ext cx="909300" cy="623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Roboto"/>
                <a:ea typeface="Roboto"/>
                <a:cs typeface="Roboto"/>
                <a:sym typeface="Roboto"/>
              </a:rPr>
              <a:t>Step </a:t>
            </a:r>
            <a:br>
              <a:rPr lang="en" sz="1800">
                <a:solidFill>
                  <a:schemeClr val="lt1"/>
                </a:solidFill>
                <a:latin typeface="Roboto"/>
                <a:ea typeface="Roboto"/>
                <a:cs typeface="Roboto"/>
                <a:sym typeface="Roboto"/>
              </a:rPr>
            </a:br>
            <a:r>
              <a:rPr lang="en" sz="1800">
                <a:solidFill>
                  <a:schemeClr val="lt1"/>
                </a:solidFill>
                <a:latin typeface="Roboto"/>
                <a:ea typeface="Roboto"/>
                <a:cs typeface="Roboto"/>
                <a:sym typeface="Roboto"/>
              </a:rPr>
              <a:t>2a</a:t>
            </a:r>
            <a:endParaRPr sz="1100">
              <a:latin typeface="Roboto"/>
              <a:ea typeface="Roboto"/>
              <a:cs typeface="Roboto"/>
              <a:sym typeface="Roboto"/>
            </a:endParaRPr>
          </a:p>
        </p:txBody>
      </p:sp>
      <p:sp>
        <p:nvSpPr>
          <p:cNvPr id="1037" name="Google Shape;1037;p84"/>
          <p:cNvSpPr/>
          <p:nvPr/>
        </p:nvSpPr>
        <p:spPr>
          <a:xfrm rot="-5400000">
            <a:off x="3760473" y="1587680"/>
            <a:ext cx="400500" cy="3992100"/>
          </a:xfrm>
          <a:prstGeom prst="downArrow">
            <a:avLst>
              <a:gd fmla="val 60220" name="adj1"/>
              <a:gd fmla="val 50000" name="adj2"/>
            </a:avLst>
          </a:prstGeom>
          <a:solidFill>
            <a:srgbClr val="B6D6FF">
              <a:alpha val="6667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038" name="Google Shape;1038;p84"/>
          <p:cNvPicPr preferRelativeResize="0"/>
          <p:nvPr/>
        </p:nvPicPr>
        <p:blipFill rotWithShape="1">
          <a:blip r:embed="rId3">
            <a:alphaModFix/>
          </a:blip>
          <a:srcRect b="0" l="0" r="0" t="0"/>
          <a:stretch/>
        </p:blipFill>
        <p:spPr>
          <a:xfrm rot="5400000">
            <a:off x="5863649" y="3480176"/>
            <a:ext cx="1510001" cy="1145930"/>
          </a:xfrm>
          <a:prstGeom prst="rect">
            <a:avLst/>
          </a:prstGeom>
          <a:noFill/>
          <a:ln>
            <a:noFill/>
          </a:ln>
        </p:spPr>
      </p:pic>
      <p:sp>
        <p:nvSpPr>
          <p:cNvPr id="1039" name="Google Shape;1039;p84"/>
          <p:cNvSpPr txBox="1"/>
          <p:nvPr/>
        </p:nvSpPr>
        <p:spPr>
          <a:xfrm>
            <a:off x="6045684" y="3751619"/>
            <a:ext cx="909300" cy="623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Roboto"/>
                <a:ea typeface="Roboto"/>
                <a:cs typeface="Roboto"/>
                <a:sym typeface="Roboto"/>
              </a:rPr>
              <a:t>Step 2b</a:t>
            </a:r>
            <a:endParaRPr sz="1100">
              <a:latin typeface="Roboto"/>
              <a:ea typeface="Roboto"/>
              <a:cs typeface="Roboto"/>
              <a:sym typeface="Roboto"/>
            </a:endParaRPr>
          </a:p>
        </p:txBody>
      </p:sp>
      <p:sp>
        <p:nvSpPr>
          <p:cNvPr id="1040" name="Google Shape;1040;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Conditionals: If This, Then That</a:t>
            </a:r>
            <a:endParaRPr/>
          </a:p>
        </p:txBody>
      </p:sp>
      <p:sp>
        <p:nvSpPr>
          <p:cNvPr id="1041" name="Google Shape;1041;p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Conditionals present a way to control the flow of logic based on certain criteria being met. This is a </a:t>
            </a:r>
            <a:r>
              <a:rPr b="1" lang="en"/>
              <a:t>core building block</a:t>
            </a:r>
            <a:r>
              <a:rPr lang="en">
                <a:latin typeface="Roboto Light"/>
                <a:ea typeface="Roboto Light"/>
                <a:cs typeface="Roboto Light"/>
                <a:sym typeface="Roboto Light"/>
              </a:rPr>
              <a:t> of all languages.</a:t>
            </a:r>
            <a:endParaRPr>
              <a:latin typeface="Roboto Light"/>
              <a:ea typeface="Roboto Light"/>
              <a:cs typeface="Roboto Light"/>
              <a:sym typeface="Roboto Light"/>
            </a:endParaRPr>
          </a:p>
        </p:txBody>
      </p:sp>
      <p:sp>
        <p:nvSpPr>
          <p:cNvPr id="1042" name="Google Shape;1042;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pic>
        <p:nvPicPr>
          <p:cNvPr id="1047" name="Google Shape;1047;p85"/>
          <p:cNvPicPr preferRelativeResize="0"/>
          <p:nvPr/>
        </p:nvPicPr>
        <p:blipFill rotWithShape="1">
          <a:blip r:embed="rId3">
            <a:alphaModFix/>
          </a:blip>
          <a:srcRect b="0" l="0" r="0" t="0"/>
          <a:stretch/>
        </p:blipFill>
        <p:spPr>
          <a:xfrm rot="5400000">
            <a:off x="5863649" y="1464040"/>
            <a:ext cx="1510001" cy="1145930"/>
          </a:xfrm>
          <a:prstGeom prst="rect">
            <a:avLst/>
          </a:prstGeom>
          <a:noFill/>
          <a:ln>
            <a:noFill/>
          </a:ln>
        </p:spPr>
      </p:pic>
      <p:pic>
        <p:nvPicPr>
          <p:cNvPr id="1048" name="Google Shape;1048;p85"/>
          <p:cNvPicPr preferRelativeResize="0"/>
          <p:nvPr/>
        </p:nvPicPr>
        <p:blipFill rotWithShape="1">
          <a:blip r:embed="rId4">
            <a:alphaModFix/>
          </a:blip>
          <a:srcRect b="0" l="0" r="0" t="0"/>
          <a:stretch/>
        </p:blipFill>
        <p:spPr>
          <a:xfrm rot="5400000">
            <a:off x="152677" y="2261275"/>
            <a:ext cx="1959154" cy="1486788"/>
          </a:xfrm>
          <a:prstGeom prst="rect">
            <a:avLst/>
          </a:prstGeom>
          <a:noFill/>
          <a:ln>
            <a:noFill/>
          </a:ln>
        </p:spPr>
      </p:pic>
      <p:sp>
        <p:nvSpPr>
          <p:cNvPr id="1049" name="Google Shape;1049;p85"/>
          <p:cNvSpPr/>
          <p:nvPr/>
        </p:nvSpPr>
        <p:spPr>
          <a:xfrm rot="-5400000">
            <a:off x="3760472" y="487215"/>
            <a:ext cx="400500" cy="3992100"/>
          </a:xfrm>
          <a:prstGeom prst="downArrow">
            <a:avLst>
              <a:gd fmla="val 60220" name="adj1"/>
              <a:gd fmla="val 50000" name="adj2"/>
            </a:avLst>
          </a:prstGeom>
          <a:solidFill>
            <a:srgbClr val="B6D6FF">
              <a:alpha val="6667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50" name="Google Shape;1050;p85"/>
          <p:cNvSpPr txBox="1"/>
          <p:nvPr/>
        </p:nvSpPr>
        <p:spPr>
          <a:xfrm>
            <a:off x="6042349" y="2090965"/>
            <a:ext cx="909300" cy="5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Set Cell to </a:t>
            </a:r>
            <a:r>
              <a:rPr b="1" lang="en" sz="1800">
                <a:solidFill>
                  <a:schemeClr val="lt1"/>
                </a:solidFill>
                <a:latin typeface="Inconsolata"/>
                <a:ea typeface="Inconsolata"/>
                <a:cs typeface="Inconsolata"/>
                <a:sym typeface="Inconsolata"/>
              </a:rPr>
              <a:t>True</a:t>
            </a:r>
            <a:endParaRPr sz="1100">
              <a:latin typeface="Inconsolata"/>
              <a:ea typeface="Inconsolata"/>
              <a:cs typeface="Inconsolata"/>
              <a:sym typeface="Inconsolata"/>
            </a:endParaRPr>
          </a:p>
        </p:txBody>
      </p:sp>
      <p:sp>
        <p:nvSpPr>
          <p:cNvPr id="1051" name="Google Shape;1051;p85"/>
          <p:cNvSpPr/>
          <p:nvPr/>
        </p:nvSpPr>
        <p:spPr>
          <a:xfrm rot="-5400000">
            <a:off x="3760473" y="1587680"/>
            <a:ext cx="400500" cy="3992100"/>
          </a:xfrm>
          <a:prstGeom prst="downArrow">
            <a:avLst>
              <a:gd fmla="val 60220" name="adj1"/>
              <a:gd fmla="val 50000" name="adj2"/>
            </a:avLst>
          </a:prstGeom>
          <a:solidFill>
            <a:srgbClr val="FFC000">
              <a:alpha val="6667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052" name="Google Shape;1052;p85"/>
          <p:cNvPicPr preferRelativeResize="0"/>
          <p:nvPr/>
        </p:nvPicPr>
        <p:blipFill rotWithShape="1">
          <a:blip r:embed="rId5">
            <a:alphaModFix/>
          </a:blip>
          <a:srcRect b="0" l="0" r="0" t="0"/>
          <a:stretch/>
        </p:blipFill>
        <p:spPr>
          <a:xfrm rot="5400000">
            <a:off x="5863649" y="3480176"/>
            <a:ext cx="1510001" cy="1145930"/>
          </a:xfrm>
          <a:prstGeom prst="rect">
            <a:avLst/>
          </a:prstGeom>
          <a:noFill/>
          <a:ln>
            <a:noFill/>
          </a:ln>
        </p:spPr>
      </p:pic>
      <p:sp>
        <p:nvSpPr>
          <p:cNvPr id="1053" name="Google Shape;1053;p85"/>
          <p:cNvSpPr txBox="1"/>
          <p:nvPr/>
        </p:nvSpPr>
        <p:spPr>
          <a:xfrm>
            <a:off x="396308" y="2674291"/>
            <a:ext cx="1171200" cy="623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500">
                <a:solidFill>
                  <a:schemeClr val="lt1"/>
                </a:solidFill>
                <a:latin typeface="Arial"/>
                <a:ea typeface="Arial"/>
                <a:cs typeface="Arial"/>
                <a:sym typeface="Arial"/>
              </a:rPr>
              <a:t>Determine </a:t>
            </a:r>
            <a:r>
              <a:rPr b="1" lang="en" sz="2100">
                <a:solidFill>
                  <a:schemeClr val="lt1"/>
                </a:solidFill>
                <a:latin typeface="Inconsolata"/>
                <a:ea typeface="Inconsolata"/>
                <a:cs typeface="Inconsolata"/>
                <a:sym typeface="Inconsolata"/>
              </a:rPr>
              <a:t>D2</a:t>
            </a:r>
            <a:r>
              <a:rPr lang="en" sz="1500">
                <a:solidFill>
                  <a:schemeClr val="lt1"/>
                </a:solidFill>
                <a:latin typeface="Arial"/>
                <a:ea typeface="Arial"/>
                <a:cs typeface="Arial"/>
                <a:sym typeface="Arial"/>
              </a:rPr>
              <a:t>’s Value</a:t>
            </a:r>
            <a:endParaRPr sz="1100"/>
          </a:p>
        </p:txBody>
      </p:sp>
      <p:sp>
        <p:nvSpPr>
          <p:cNvPr id="1054" name="Google Shape;1054;p85"/>
          <p:cNvSpPr txBox="1"/>
          <p:nvPr/>
        </p:nvSpPr>
        <p:spPr>
          <a:xfrm>
            <a:off x="2046692" y="2037608"/>
            <a:ext cx="32295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a:t>
            </a:r>
            <a:r>
              <a:rPr b="1" lang="en" sz="1800">
                <a:solidFill>
                  <a:schemeClr val="dk1"/>
                </a:solidFill>
                <a:latin typeface="Inconsolata"/>
                <a:ea typeface="Inconsolata"/>
                <a:cs typeface="Inconsolata"/>
                <a:sym typeface="Inconsolata"/>
              </a:rPr>
              <a:t>D2 </a:t>
            </a:r>
            <a:r>
              <a:rPr lang="en" sz="1800">
                <a:solidFill>
                  <a:schemeClr val="dk1"/>
                </a:solidFill>
                <a:latin typeface="Inconsolata"/>
                <a:ea typeface="Inconsolata"/>
                <a:cs typeface="Inconsolata"/>
                <a:sym typeface="Inconsolata"/>
              </a:rPr>
              <a:t>&gt; </a:t>
            </a:r>
            <a:r>
              <a:rPr lang="en" sz="1800">
                <a:solidFill>
                  <a:schemeClr val="dk1"/>
                </a:solidFill>
                <a:latin typeface="Inconsolata"/>
                <a:ea typeface="Inconsolata"/>
                <a:cs typeface="Inconsolata"/>
                <a:sym typeface="Inconsolata"/>
              </a:rPr>
              <a:t>5</a:t>
            </a:r>
            <a:endParaRPr sz="1100">
              <a:latin typeface="Inconsolata"/>
              <a:ea typeface="Inconsolata"/>
              <a:cs typeface="Inconsolata"/>
              <a:sym typeface="Inconsolata"/>
            </a:endParaRPr>
          </a:p>
        </p:txBody>
      </p:sp>
      <p:sp>
        <p:nvSpPr>
          <p:cNvPr id="1055" name="Google Shape;1055;p85"/>
          <p:cNvSpPr txBox="1"/>
          <p:nvPr/>
        </p:nvSpPr>
        <p:spPr>
          <a:xfrm>
            <a:off x="2046692" y="3169668"/>
            <a:ext cx="36909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a:t>
            </a:r>
            <a:r>
              <a:rPr b="1" lang="en" sz="1800">
                <a:solidFill>
                  <a:schemeClr val="dk1"/>
                </a:solidFill>
                <a:latin typeface="Inconsolata"/>
                <a:ea typeface="Inconsolata"/>
                <a:cs typeface="Inconsolata"/>
                <a:sym typeface="Inconsolata"/>
              </a:rPr>
              <a:t>D2 </a:t>
            </a:r>
            <a:r>
              <a:rPr lang="en" sz="1800">
                <a:solidFill>
                  <a:schemeClr val="dk1"/>
                </a:solidFill>
                <a:latin typeface="Inconsolata"/>
                <a:ea typeface="Inconsolata"/>
                <a:cs typeface="Inconsolata"/>
                <a:sym typeface="Inconsolata"/>
              </a:rPr>
              <a:t>&lt;=5</a:t>
            </a:r>
            <a:endParaRPr sz="1100">
              <a:latin typeface="Inconsolata"/>
              <a:ea typeface="Inconsolata"/>
              <a:cs typeface="Inconsolata"/>
              <a:sym typeface="Inconsolata"/>
            </a:endParaRPr>
          </a:p>
        </p:txBody>
      </p:sp>
      <p:sp>
        <p:nvSpPr>
          <p:cNvPr id="1056" name="Google Shape;1056;p85"/>
          <p:cNvSpPr txBox="1"/>
          <p:nvPr/>
        </p:nvSpPr>
        <p:spPr>
          <a:xfrm>
            <a:off x="6036250" y="3381111"/>
            <a:ext cx="909300" cy="5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Set Cell to </a:t>
            </a:r>
            <a:r>
              <a:rPr b="1" lang="en" sz="1800">
                <a:solidFill>
                  <a:schemeClr val="lt1"/>
                </a:solidFill>
                <a:latin typeface="Inconsolata"/>
                <a:ea typeface="Inconsolata"/>
                <a:cs typeface="Inconsolata"/>
                <a:sym typeface="Inconsolata"/>
              </a:rPr>
              <a:t>False</a:t>
            </a:r>
            <a:endParaRPr sz="1100">
              <a:latin typeface="Inconsolata"/>
              <a:ea typeface="Inconsolata"/>
              <a:cs typeface="Inconsolata"/>
              <a:sym typeface="Inconsolata"/>
            </a:endParaRPr>
          </a:p>
        </p:txBody>
      </p:sp>
      <p:sp>
        <p:nvSpPr>
          <p:cNvPr id="1057" name="Google Shape;1057;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Conditionals: If This, Then That</a:t>
            </a:r>
            <a:endParaRPr>
              <a:solidFill>
                <a:schemeClr val="dk1"/>
              </a:solidFill>
            </a:endParaRPr>
          </a:p>
          <a:p>
            <a:pPr indent="0" lvl="0" marL="0" rtl="0" algn="l">
              <a:spcBef>
                <a:spcPts val="0"/>
              </a:spcBef>
              <a:spcAft>
                <a:spcPts val="0"/>
              </a:spcAft>
              <a:buNone/>
            </a:pPr>
            <a:r>
              <a:t/>
            </a:r>
            <a:endParaRPr/>
          </a:p>
        </p:txBody>
      </p:sp>
      <p:sp>
        <p:nvSpPr>
          <p:cNvPr id="1058" name="Google Shape;1058;p8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000">
                <a:latin typeface="Inconsolata"/>
                <a:ea typeface="Inconsolata"/>
                <a:cs typeface="Inconsolata"/>
                <a:sym typeface="Inconsolata"/>
              </a:rPr>
              <a:t>=IF(D2&gt;5,TRUE,FALSE)</a:t>
            </a:r>
            <a:endParaRPr sz="3000">
              <a:latin typeface="Inconsolata"/>
              <a:ea typeface="Inconsolata"/>
              <a:cs typeface="Inconsolata"/>
              <a:sym typeface="Inconsolata"/>
            </a:endParaRPr>
          </a:p>
        </p:txBody>
      </p:sp>
      <p:sp>
        <p:nvSpPr>
          <p:cNvPr id="1059" name="Google Shape;1059;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8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But what if we want to </a:t>
            </a:r>
            <a:br>
              <a:rPr lang="en"/>
            </a:br>
            <a:r>
              <a:rPr lang="en"/>
              <a:t>combine conditions?</a:t>
            </a:r>
            <a:endParaRPr/>
          </a:p>
        </p:txBody>
      </p:sp>
      <p:sp>
        <p:nvSpPr>
          <p:cNvPr id="1065" name="Google Shape;1065;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pic>
        <p:nvPicPr>
          <p:cNvPr id="1070" name="Google Shape;1070;p87"/>
          <p:cNvPicPr preferRelativeResize="0"/>
          <p:nvPr/>
        </p:nvPicPr>
        <p:blipFill rotWithShape="1">
          <a:blip r:embed="rId3">
            <a:alphaModFix/>
          </a:blip>
          <a:srcRect b="0" l="0" r="0" t="0"/>
          <a:stretch/>
        </p:blipFill>
        <p:spPr>
          <a:xfrm>
            <a:off x="1289199" y="9390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1071" name="Google Shape;1071;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2" name="Google Shape;1072;p87"/>
          <p:cNvSpPr txBox="1"/>
          <p:nvPr/>
        </p:nvSpPr>
        <p:spPr>
          <a:xfrm>
            <a:off x="1199225" y="7396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6000">
                <a:solidFill>
                  <a:srgbClr val="FFFFFF"/>
                </a:solidFill>
                <a:latin typeface="Courier"/>
                <a:ea typeface="Courier"/>
                <a:cs typeface="Courier"/>
                <a:sym typeface="Courier"/>
              </a:rPr>
              <a:t>A</a:t>
            </a:r>
            <a:endParaRPr sz="6000">
              <a:solidFill>
                <a:srgbClr val="FFFFFF"/>
              </a:solidFill>
            </a:endParaRPr>
          </a:p>
        </p:txBody>
      </p:sp>
      <p:sp>
        <p:nvSpPr>
          <p:cNvPr id="1073" name="Google Shape;1073;p87"/>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87"/>
          <p:cNvSpPr txBox="1"/>
          <p:nvPr/>
        </p:nvSpPr>
        <p:spPr>
          <a:xfrm>
            <a:off x="1863650" y="1873225"/>
            <a:ext cx="66243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chemeClr val="dk1"/>
                </a:solidFill>
                <a:latin typeface="Inconsolata"/>
                <a:ea typeface="Inconsolata"/>
                <a:cs typeface="Inconsolata"/>
                <a:sym typeface="Inconsolata"/>
              </a:rPr>
              <a:t>AND, NOT, OR </a:t>
            </a:r>
            <a:endParaRPr sz="4800">
              <a:latin typeface="Inconsolata"/>
              <a:ea typeface="Inconsolata"/>
              <a:cs typeface="Inconsolata"/>
              <a:sym typeface="Inconsolat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a:t>
            </a:r>
            <a:r>
              <a:rPr lang="en"/>
              <a:t> Repository and Zoom Video Feed</a:t>
            </a:r>
            <a:endParaRPr/>
          </a:p>
        </p:txBody>
      </p:sp>
      <p:sp>
        <p:nvSpPr>
          <p:cNvPr id="807" name="Google Shape;807;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808" name="Google Shape;808;p61"/>
          <p:cNvPicPr preferRelativeResize="0"/>
          <p:nvPr/>
        </p:nvPicPr>
        <p:blipFill>
          <a:blip r:embed="rId3">
            <a:alphaModFix/>
          </a:blip>
          <a:stretch>
            <a:fillRect/>
          </a:stretch>
        </p:blipFill>
        <p:spPr>
          <a:xfrm>
            <a:off x="4305138" y="1183050"/>
            <a:ext cx="827470" cy="3662574"/>
          </a:xfrm>
          <a:prstGeom prst="rect">
            <a:avLst/>
          </a:prstGeom>
          <a:noFill/>
          <a:ln>
            <a:noFill/>
          </a:ln>
        </p:spPr>
      </p:pic>
      <p:sp>
        <p:nvSpPr>
          <p:cNvPr id="809" name="Google Shape;809;p61"/>
          <p:cNvSpPr/>
          <p:nvPr/>
        </p:nvSpPr>
        <p:spPr>
          <a:xfrm>
            <a:off x="457174" y="1421300"/>
            <a:ext cx="2712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Class Git Repository</a:t>
            </a:r>
            <a:endParaRPr sz="2100">
              <a:solidFill>
                <a:srgbClr val="FFFFFF"/>
              </a:solidFill>
              <a:latin typeface="Roboto Light"/>
              <a:ea typeface="Roboto Light"/>
              <a:cs typeface="Roboto Light"/>
              <a:sym typeface="Roboto Light"/>
            </a:endParaRPr>
          </a:p>
        </p:txBody>
      </p:sp>
      <p:sp>
        <p:nvSpPr>
          <p:cNvPr id="810" name="Google Shape;810;p6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11" name="Google Shape;811;p61"/>
          <p:cNvSpPr/>
          <p:nvPr/>
        </p:nvSpPr>
        <p:spPr>
          <a:xfrm>
            <a:off x="4936300" y="1423550"/>
            <a:ext cx="18309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100">
                <a:solidFill>
                  <a:srgbClr val="FFFFFF"/>
                </a:solidFill>
                <a:latin typeface="Roboto Light"/>
                <a:ea typeface="Roboto Light"/>
                <a:cs typeface="Roboto Light"/>
                <a:sym typeface="Roboto Light"/>
              </a:rPr>
              <a:t>Class Videos</a:t>
            </a:r>
            <a:endParaRPr sz="2100">
              <a:solidFill>
                <a:srgbClr val="FFFFFF"/>
              </a:solidFill>
              <a:latin typeface="Roboto Light"/>
              <a:ea typeface="Roboto Light"/>
              <a:cs typeface="Roboto Light"/>
              <a:sym typeface="Roboto Light"/>
            </a:endParaRPr>
          </a:p>
        </p:txBody>
      </p:sp>
      <p:sp>
        <p:nvSpPr>
          <p:cNvPr id="812" name="Google Shape;812;p6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1"/>
          <p:cNvSpPr txBox="1"/>
          <p:nvPr/>
        </p:nvSpPr>
        <p:spPr>
          <a:xfrm>
            <a:off x="-12275" y="2307825"/>
            <a:ext cx="4627800" cy="2537700"/>
          </a:xfrm>
          <a:prstGeom prst="rect">
            <a:avLst/>
          </a:prstGeom>
          <a:noFill/>
          <a:ln>
            <a:noFill/>
          </a:ln>
        </p:spPr>
        <p:txBody>
          <a:bodyPr anchorCtr="0" anchor="t" bIns="0" lIns="457200" spcFirstLastPara="1" rIns="274300" wrap="square" tIns="0">
            <a:noAutofit/>
          </a:bodyPr>
          <a:lstStyle/>
          <a:p>
            <a:pPr indent="0" lvl="0" marL="0" rtl="0" algn="l">
              <a:lnSpc>
                <a:spcPct val="115000"/>
              </a:lnSpc>
              <a:spcBef>
                <a:spcPts val="0"/>
              </a:spcBef>
              <a:spcAft>
                <a:spcPts val="0"/>
              </a:spcAft>
              <a:buNone/>
            </a:pPr>
            <a:r>
              <a:rPr lang="en" sz="2400">
                <a:solidFill>
                  <a:srgbClr val="043461"/>
                </a:solidFill>
                <a:highlight>
                  <a:srgbClr val="FFFFFF"/>
                </a:highlight>
                <a:latin typeface="Roboto"/>
                <a:ea typeface="Roboto"/>
                <a:cs typeface="Roboto"/>
                <a:sym typeface="Roboto"/>
              </a:rPr>
              <a:t>Classroom content,</a:t>
            </a:r>
            <a:endParaRPr sz="2400">
              <a:solidFill>
                <a:srgbClr val="04346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2400">
                <a:solidFill>
                  <a:srgbClr val="043461"/>
                </a:solidFill>
                <a:highlight>
                  <a:srgbClr val="FFFFFF"/>
                </a:highlight>
                <a:latin typeface="Roboto"/>
                <a:ea typeface="Roboto"/>
                <a:cs typeface="Roboto"/>
                <a:sym typeface="Roboto"/>
              </a:rPr>
              <a:t>homework assignments</a:t>
            </a:r>
            <a:endParaRPr sz="2400">
              <a:solidFill>
                <a:srgbClr val="04346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043461"/>
              </a:solidFill>
              <a:latin typeface="Roboto"/>
              <a:ea typeface="Roboto"/>
              <a:cs typeface="Roboto"/>
              <a:sym typeface="Roboto"/>
            </a:endParaRPr>
          </a:p>
        </p:txBody>
      </p:sp>
      <p:sp>
        <p:nvSpPr>
          <p:cNvPr id="814" name="Google Shape;814;p61"/>
          <p:cNvSpPr txBox="1"/>
          <p:nvPr/>
        </p:nvSpPr>
        <p:spPr>
          <a:xfrm>
            <a:off x="4598625" y="2307825"/>
            <a:ext cx="4627800" cy="2537700"/>
          </a:xfrm>
          <a:prstGeom prst="rect">
            <a:avLst/>
          </a:prstGeom>
          <a:noFill/>
          <a:ln>
            <a:noFill/>
          </a:ln>
        </p:spPr>
        <p:txBody>
          <a:bodyPr anchorCtr="0" anchor="t" bIns="0" lIns="365750" spcFirstLastPara="1" rIns="274300" wrap="square" tIns="0">
            <a:noAutofit/>
          </a:bodyPr>
          <a:lstStyle/>
          <a:p>
            <a:pPr indent="0" lvl="0" marL="0" rtl="0" algn="l">
              <a:lnSpc>
                <a:spcPct val="115000"/>
              </a:lnSpc>
              <a:spcBef>
                <a:spcPts val="0"/>
              </a:spcBef>
              <a:spcAft>
                <a:spcPts val="0"/>
              </a:spcAft>
              <a:buNone/>
            </a:pPr>
            <a:r>
              <a:rPr lang="en" sz="2400">
                <a:solidFill>
                  <a:srgbClr val="043461"/>
                </a:solidFill>
                <a:highlight>
                  <a:srgbClr val="FFFFFF"/>
                </a:highlight>
                <a:latin typeface="Roboto"/>
                <a:ea typeface="Roboto"/>
                <a:cs typeface="Roboto"/>
                <a:sym typeface="Roboto"/>
              </a:rPr>
              <a:t>Automatically uploaded,</a:t>
            </a:r>
            <a:endParaRPr sz="2400">
              <a:solidFill>
                <a:srgbClr val="04346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2400">
                <a:solidFill>
                  <a:srgbClr val="043461"/>
                </a:solidFill>
                <a:highlight>
                  <a:srgbClr val="FFFFFF"/>
                </a:highlight>
                <a:latin typeface="Roboto"/>
                <a:ea typeface="Roboto"/>
                <a:cs typeface="Roboto"/>
                <a:sym typeface="Roboto"/>
              </a:rPr>
              <a:t>on-demand videos</a:t>
            </a:r>
            <a:br>
              <a:rPr lang="en" sz="2400">
                <a:solidFill>
                  <a:srgbClr val="043461"/>
                </a:solidFill>
                <a:highlight>
                  <a:srgbClr val="FFFFFF"/>
                </a:highlight>
                <a:latin typeface="Roboto"/>
                <a:ea typeface="Roboto"/>
                <a:cs typeface="Roboto"/>
                <a:sym typeface="Roboto"/>
              </a:rPr>
            </a:br>
            <a:endParaRPr sz="1200">
              <a:solidFill>
                <a:srgbClr val="043461"/>
              </a:solidFill>
              <a:latin typeface="Roboto"/>
              <a:ea typeface="Roboto"/>
              <a:cs typeface="Roboto"/>
              <a:sym typeface="Roboto"/>
            </a:endParaRPr>
          </a:p>
          <a:p>
            <a:pPr indent="0" lvl="0" marL="0" rtl="0" algn="l">
              <a:spcBef>
                <a:spcPts val="0"/>
              </a:spcBef>
              <a:spcAft>
                <a:spcPts val="0"/>
              </a:spcAft>
              <a:buNone/>
            </a:pPr>
            <a:r>
              <a:t/>
            </a:r>
            <a:endParaRPr>
              <a:solidFill>
                <a:srgbClr val="04346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1080" name="Google Shape;1080;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1" name="Google Shape;1081;p88"/>
          <p:cNvGraphicFramePr/>
          <p:nvPr/>
        </p:nvGraphicFramePr>
        <p:xfrm>
          <a:off x="374075" y="2439338"/>
          <a:ext cx="3000000" cy="3000000"/>
        </p:xfrm>
        <a:graphic>
          <a:graphicData uri="http://schemas.openxmlformats.org/drawingml/2006/table">
            <a:tbl>
              <a:tblPr>
                <a:noFill/>
                <a:tableStyleId>{24874D59-D934-4A6A-B522-DE1ED61B06E8}</a:tableStyleId>
              </a:tblPr>
              <a:tblGrid>
                <a:gridCol w="1180000"/>
                <a:gridCol w="2227750"/>
                <a:gridCol w="3381350"/>
                <a:gridCol w="1444600"/>
              </a:tblGrid>
              <a:tr h="1184250">
                <a:tc gridSpan="4">
                  <a:txBody>
                    <a:bodyPr/>
                    <a:lstStyle/>
                    <a:p>
                      <a:pPr indent="0" lvl="0" marL="0" rtl="0" algn="ctr">
                        <a:spcBef>
                          <a:spcPts val="0"/>
                        </a:spcBef>
                        <a:spcAft>
                          <a:spcPts val="0"/>
                        </a:spcAft>
                        <a:buNone/>
                      </a:pPr>
                      <a:r>
                        <a:rPr lang="en" sz="3600">
                          <a:solidFill>
                            <a:srgbClr val="F3F3F3"/>
                          </a:solidFill>
                          <a:latin typeface="Inconsolata"/>
                          <a:ea typeface="Inconsolata"/>
                          <a:cs typeface="Inconsolata"/>
                          <a:sym typeface="Inconsolata"/>
                        </a:rPr>
                        <a:t>=IF(</a:t>
                      </a:r>
                      <a:r>
                        <a:rPr lang="en" sz="3600">
                          <a:solidFill>
                            <a:srgbClr val="FFFF00"/>
                          </a:solidFill>
                          <a:latin typeface="Inconsolata"/>
                          <a:ea typeface="Inconsolata"/>
                          <a:cs typeface="Inconsolata"/>
                          <a:sym typeface="Inconsolata"/>
                        </a:rPr>
                        <a:t>AND</a:t>
                      </a:r>
                      <a:r>
                        <a:rPr lang="en" sz="3600">
                          <a:solidFill>
                            <a:srgbClr val="F3F3F3"/>
                          </a:solidFill>
                          <a:latin typeface="Inconsolata"/>
                          <a:ea typeface="Inconsolata"/>
                          <a:cs typeface="Inconsolata"/>
                          <a:sym typeface="Inconsolata"/>
                        </a:rPr>
                        <a:t>(D2&gt;5, D2&lt;10),TRUE,FALSE)</a:t>
                      </a:r>
                      <a:endParaRPr i="1" sz="36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1082" name="Google Shape;1082;p88"/>
          <p:cNvGrpSpPr/>
          <p:nvPr/>
        </p:nvGrpSpPr>
        <p:grpSpPr>
          <a:xfrm>
            <a:off x="374086" y="658797"/>
            <a:ext cx="969876" cy="1032344"/>
            <a:chOff x="374077" y="658776"/>
            <a:chExt cx="1268973" cy="1350705"/>
          </a:xfrm>
        </p:grpSpPr>
        <p:pic>
          <p:nvPicPr>
            <p:cNvPr id="1083" name="Google Shape;1083;p88"/>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084" name="Google Shape;1084;p88"/>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085" name="Google Shape;1085;p88"/>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But what if we want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to </a:t>
            </a:r>
            <a:r>
              <a:rPr b="1" lang="en" sz="1800">
                <a:solidFill>
                  <a:srgbClr val="FF00FF"/>
                </a:solidFill>
                <a:latin typeface="Roboto"/>
                <a:ea typeface="Roboto"/>
                <a:cs typeface="Roboto"/>
                <a:sym typeface="Roboto"/>
              </a:rPr>
              <a:t>combine</a:t>
            </a:r>
            <a:r>
              <a:rPr b="1" lang="en" sz="1800">
                <a:solidFill>
                  <a:schemeClr val="dk1"/>
                </a:solidFill>
                <a:latin typeface="Roboto"/>
                <a:ea typeface="Roboto"/>
                <a:cs typeface="Roboto"/>
                <a:sym typeface="Roboto"/>
              </a:rPr>
              <a:t> </a:t>
            </a:r>
            <a:r>
              <a:rPr lang="en" sz="1800">
                <a:solidFill>
                  <a:schemeClr val="dk1"/>
                </a:solidFill>
                <a:latin typeface="Roboto"/>
                <a:ea typeface="Roboto"/>
                <a:cs typeface="Roboto"/>
                <a:sym typeface="Roboto"/>
              </a:rPr>
              <a:t>conditions?</a:t>
            </a:r>
            <a:endParaRPr sz="1800">
              <a:latin typeface="Roboto"/>
              <a:ea typeface="Roboto"/>
              <a:cs typeface="Roboto"/>
              <a:sym typeface="Roboto"/>
            </a:endParaRPr>
          </a:p>
        </p:txBody>
      </p:sp>
      <p:grpSp>
        <p:nvGrpSpPr>
          <p:cNvPr id="1086" name="Google Shape;1086;p88"/>
          <p:cNvGrpSpPr/>
          <p:nvPr/>
        </p:nvGrpSpPr>
        <p:grpSpPr>
          <a:xfrm>
            <a:off x="4741332" y="579096"/>
            <a:ext cx="1051008" cy="1093391"/>
            <a:chOff x="5390225" y="663425"/>
            <a:chExt cx="1344000" cy="1398199"/>
          </a:xfrm>
        </p:grpSpPr>
        <p:pic>
          <p:nvPicPr>
            <p:cNvPr id="1087" name="Google Shape;1087;p88"/>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1088" name="Google Shape;1088;p88"/>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1089" name="Google Shape;1089;p88"/>
          <p:cNvSpPr txBox="1"/>
          <p:nvPr/>
        </p:nvSpPr>
        <p:spPr>
          <a:xfrm>
            <a:off x="5792350" y="813825"/>
            <a:ext cx="31347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Inconsolata"/>
                <a:ea typeface="Inconsolata"/>
                <a:cs typeface="Inconsolata"/>
                <a:sym typeface="Inconsolata"/>
              </a:rPr>
              <a:t>AND, NOT, OR </a:t>
            </a:r>
            <a:endParaRPr sz="3000">
              <a:latin typeface="Inconsolata"/>
              <a:ea typeface="Inconsolata"/>
              <a:cs typeface="Inconsolata"/>
              <a:sym typeface="Inconsolat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pic>
        <p:nvPicPr>
          <p:cNvPr id="1094" name="Google Shape;1094;p89"/>
          <p:cNvPicPr preferRelativeResize="0"/>
          <p:nvPr/>
        </p:nvPicPr>
        <p:blipFill rotWithShape="1">
          <a:blip r:embed="rId3">
            <a:alphaModFix/>
          </a:blip>
          <a:srcRect b="0" l="0" r="0" t="0"/>
          <a:stretch/>
        </p:blipFill>
        <p:spPr>
          <a:xfrm rot="5400000">
            <a:off x="5863649" y="1464040"/>
            <a:ext cx="1510001" cy="1145930"/>
          </a:xfrm>
          <a:prstGeom prst="rect">
            <a:avLst/>
          </a:prstGeom>
          <a:noFill/>
          <a:ln>
            <a:noFill/>
          </a:ln>
        </p:spPr>
      </p:pic>
      <p:pic>
        <p:nvPicPr>
          <p:cNvPr id="1095" name="Google Shape;1095;p89"/>
          <p:cNvPicPr preferRelativeResize="0"/>
          <p:nvPr/>
        </p:nvPicPr>
        <p:blipFill rotWithShape="1">
          <a:blip r:embed="rId4">
            <a:alphaModFix/>
          </a:blip>
          <a:srcRect b="0" l="0" r="0" t="0"/>
          <a:stretch/>
        </p:blipFill>
        <p:spPr>
          <a:xfrm rot="5400000">
            <a:off x="152677" y="2261275"/>
            <a:ext cx="1959154" cy="1486788"/>
          </a:xfrm>
          <a:prstGeom prst="rect">
            <a:avLst/>
          </a:prstGeom>
          <a:noFill/>
          <a:ln>
            <a:noFill/>
          </a:ln>
        </p:spPr>
      </p:pic>
      <p:sp>
        <p:nvSpPr>
          <p:cNvPr id="1096" name="Google Shape;1096;p89"/>
          <p:cNvSpPr/>
          <p:nvPr/>
        </p:nvSpPr>
        <p:spPr>
          <a:xfrm rot="-5400000">
            <a:off x="3760472" y="487215"/>
            <a:ext cx="400500" cy="3992100"/>
          </a:xfrm>
          <a:prstGeom prst="downArrow">
            <a:avLst>
              <a:gd fmla="val 60220" name="adj1"/>
              <a:gd fmla="val 50000" name="adj2"/>
            </a:avLst>
          </a:prstGeom>
          <a:solidFill>
            <a:srgbClr val="B6D6FF">
              <a:alpha val="6667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97" name="Google Shape;1097;p89"/>
          <p:cNvSpPr txBox="1"/>
          <p:nvPr/>
        </p:nvSpPr>
        <p:spPr>
          <a:xfrm>
            <a:off x="6042349" y="2090965"/>
            <a:ext cx="909300" cy="5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Roboto"/>
                <a:ea typeface="Roboto"/>
                <a:cs typeface="Roboto"/>
                <a:sym typeface="Roboto"/>
              </a:rPr>
              <a:t>Set Cell to</a:t>
            </a:r>
            <a:r>
              <a:rPr b="1" lang="en" sz="1200">
                <a:solidFill>
                  <a:schemeClr val="dk1"/>
                </a:solidFill>
                <a:latin typeface="Arial"/>
                <a:ea typeface="Arial"/>
                <a:cs typeface="Arial"/>
                <a:sym typeface="Arial"/>
              </a:rPr>
              <a:t> </a:t>
            </a:r>
            <a:r>
              <a:rPr b="1" lang="en" sz="1800">
                <a:solidFill>
                  <a:schemeClr val="lt1"/>
                </a:solidFill>
                <a:latin typeface="Inconsolata"/>
                <a:ea typeface="Inconsolata"/>
                <a:cs typeface="Inconsolata"/>
                <a:sym typeface="Inconsolata"/>
              </a:rPr>
              <a:t>True</a:t>
            </a:r>
            <a:endParaRPr sz="1100">
              <a:latin typeface="Inconsolata"/>
              <a:ea typeface="Inconsolata"/>
              <a:cs typeface="Inconsolata"/>
              <a:sym typeface="Inconsolata"/>
            </a:endParaRPr>
          </a:p>
        </p:txBody>
      </p:sp>
      <p:sp>
        <p:nvSpPr>
          <p:cNvPr id="1098" name="Google Shape;1098;p89"/>
          <p:cNvSpPr/>
          <p:nvPr/>
        </p:nvSpPr>
        <p:spPr>
          <a:xfrm rot="-5400000">
            <a:off x="3760473" y="1587680"/>
            <a:ext cx="400500" cy="3992100"/>
          </a:xfrm>
          <a:prstGeom prst="downArrow">
            <a:avLst>
              <a:gd fmla="val 60220" name="adj1"/>
              <a:gd fmla="val 50000" name="adj2"/>
            </a:avLst>
          </a:prstGeom>
          <a:solidFill>
            <a:srgbClr val="FFC000">
              <a:alpha val="6667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099" name="Google Shape;1099;p89"/>
          <p:cNvPicPr preferRelativeResize="0"/>
          <p:nvPr/>
        </p:nvPicPr>
        <p:blipFill rotWithShape="1">
          <a:blip r:embed="rId5">
            <a:alphaModFix/>
          </a:blip>
          <a:srcRect b="0" l="0" r="0" t="0"/>
          <a:stretch/>
        </p:blipFill>
        <p:spPr>
          <a:xfrm rot="5400000">
            <a:off x="5863649" y="3480176"/>
            <a:ext cx="1510001" cy="1145930"/>
          </a:xfrm>
          <a:prstGeom prst="rect">
            <a:avLst/>
          </a:prstGeom>
          <a:noFill/>
          <a:ln>
            <a:noFill/>
          </a:ln>
        </p:spPr>
      </p:pic>
      <p:sp>
        <p:nvSpPr>
          <p:cNvPr id="1100" name="Google Shape;1100;p89"/>
          <p:cNvSpPr txBox="1"/>
          <p:nvPr/>
        </p:nvSpPr>
        <p:spPr>
          <a:xfrm>
            <a:off x="396308" y="2674291"/>
            <a:ext cx="1171200" cy="623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500">
                <a:solidFill>
                  <a:schemeClr val="lt1"/>
                </a:solidFill>
                <a:latin typeface="Roboto"/>
                <a:ea typeface="Roboto"/>
                <a:cs typeface="Roboto"/>
                <a:sym typeface="Roboto"/>
              </a:rPr>
              <a:t>Determine </a:t>
            </a:r>
            <a:r>
              <a:rPr b="1" lang="en" sz="2100">
                <a:solidFill>
                  <a:schemeClr val="lt1"/>
                </a:solidFill>
                <a:latin typeface="Inconsolata"/>
                <a:ea typeface="Inconsolata"/>
                <a:cs typeface="Inconsolata"/>
                <a:sym typeface="Inconsolata"/>
              </a:rPr>
              <a:t>D2</a:t>
            </a:r>
            <a:r>
              <a:rPr lang="en" sz="1500">
                <a:solidFill>
                  <a:schemeClr val="lt1"/>
                </a:solidFill>
                <a:latin typeface="Roboto"/>
                <a:ea typeface="Roboto"/>
                <a:cs typeface="Roboto"/>
                <a:sym typeface="Roboto"/>
              </a:rPr>
              <a:t>’s Value</a:t>
            </a:r>
            <a:endParaRPr sz="1100">
              <a:latin typeface="Roboto"/>
              <a:ea typeface="Roboto"/>
              <a:cs typeface="Roboto"/>
              <a:sym typeface="Roboto"/>
            </a:endParaRPr>
          </a:p>
        </p:txBody>
      </p:sp>
      <p:sp>
        <p:nvSpPr>
          <p:cNvPr id="1101" name="Google Shape;1101;p89"/>
          <p:cNvSpPr txBox="1"/>
          <p:nvPr/>
        </p:nvSpPr>
        <p:spPr>
          <a:xfrm>
            <a:off x="6036250" y="3381111"/>
            <a:ext cx="909300" cy="5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Roboto"/>
                <a:ea typeface="Roboto"/>
                <a:cs typeface="Roboto"/>
                <a:sym typeface="Roboto"/>
              </a:rPr>
              <a:t>Set Cell to</a:t>
            </a:r>
            <a:r>
              <a:rPr b="1" lang="en" sz="1200">
                <a:solidFill>
                  <a:schemeClr val="dk1"/>
                </a:solidFill>
                <a:latin typeface="Arial"/>
                <a:ea typeface="Arial"/>
                <a:cs typeface="Arial"/>
                <a:sym typeface="Arial"/>
              </a:rPr>
              <a:t> </a:t>
            </a:r>
            <a:r>
              <a:rPr b="1" lang="en" sz="1800">
                <a:solidFill>
                  <a:schemeClr val="lt1"/>
                </a:solidFill>
                <a:latin typeface="Inconsolata"/>
                <a:ea typeface="Inconsolata"/>
                <a:cs typeface="Inconsolata"/>
                <a:sym typeface="Inconsolata"/>
              </a:rPr>
              <a:t>False</a:t>
            </a:r>
            <a:endParaRPr sz="1100">
              <a:latin typeface="Inconsolata"/>
              <a:ea typeface="Inconsolata"/>
              <a:cs typeface="Inconsolata"/>
              <a:sym typeface="Inconsolata"/>
            </a:endParaRPr>
          </a:p>
        </p:txBody>
      </p:sp>
      <p:sp>
        <p:nvSpPr>
          <p:cNvPr id="1102" name="Google Shape;1102;p89"/>
          <p:cNvSpPr txBox="1"/>
          <p:nvPr/>
        </p:nvSpPr>
        <p:spPr>
          <a:xfrm>
            <a:off x="2043358" y="2045712"/>
            <a:ext cx="32295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a:t>
            </a:r>
            <a:r>
              <a:rPr b="1" lang="en" sz="1800">
                <a:solidFill>
                  <a:schemeClr val="dk1"/>
                </a:solidFill>
                <a:latin typeface="Inconsolata"/>
                <a:ea typeface="Inconsolata"/>
                <a:cs typeface="Inconsolata"/>
                <a:sym typeface="Inconsolata"/>
              </a:rPr>
              <a:t>D2</a:t>
            </a:r>
            <a:r>
              <a:rPr lang="en" sz="1800">
                <a:solidFill>
                  <a:schemeClr val="dk1"/>
                </a:solidFill>
                <a:latin typeface="Inconsolata"/>
                <a:ea typeface="Inconsolata"/>
                <a:cs typeface="Inconsolata"/>
                <a:sym typeface="Inconsolata"/>
              </a:rPr>
              <a:t> </a:t>
            </a:r>
            <a:r>
              <a:rPr lang="en" sz="1800">
                <a:solidFill>
                  <a:schemeClr val="dk1"/>
                </a:solidFill>
                <a:latin typeface="Inconsolata"/>
                <a:ea typeface="Inconsolata"/>
                <a:cs typeface="Inconsolata"/>
                <a:sym typeface="Inconsolata"/>
              </a:rPr>
              <a:t>&gt;</a:t>
            </a:r>
            <a:r>
              <a:rPr lang="en" sz="1800">
                <a:solidFill>
                  <a:schemeClr val="dk1"/>
                </a:solidFill>
                <a:latin typeface="Inconsolata"/>
                <a:ea typeface="Inconsolata"/>
                <a:cs typeface="Inconsolata"/>
                <a:sym typeface="Inconsolata"/>
              </a:rPr>
              <a:t> 5 AND D2 &lt; 10</a:t>
            </a:r>
            <a:endParaRPr sz="1100">
              <a:latin typeface="Inconsolata"/>
              <a:ea typeface="Inconsolata"/>
              <a:cs typeface="Inconsolata"/>
              <a:sym typeface="Inconsolata"/>
            </a:endParaRPr>
          </a:p>
        </p:txBody>
      </p:sp>
      <p:sp>
        <p:nvSpPr>
          <p:cNvPr id="1103" name="Google Shape;1103;p89"/>
          <p:cNvSpPr txBox="1"/>
          <p:nvPr/>
        </p:nvSpPr>
        <p:spPr>
          <a:xfrm>
            <a:off x="2043358" y="3091795"/>
            <a:ext cx="36909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a:t>
            </a:r>
            <a:r>
              <a:rPr b="1" lang="en" sz="1800">
                <a:solidFill>
                  <a:schemeClr val="dk1"/>
                </a:solidFill>
                <a:latin typeface="Inconsolata"/>
                <a:ea typeface="Inconsolata"/>
                <a:cs typeface="Inconsolata"/>
                <a:sym typeface="Inconsolata"/>
              </a:rPr>
              <a:t>D2</a:t>
            </a:r>
            <a:r>
              <a:rPr lang="en" sz="1800">
                <a:solidFill>
                  <a:schemeClr val="dk1"/>
                </a:solidFill>
                <a:latin typeface="Inconsolata"/>
                <a:ea typeface="Inconsolata"/>
                <a:cs typeface="Inconsolata"/>
                <a:sym typeface="Inconsolata"/>
              </a:rPr>
              <a:t> &lt;=5 OR D2 &gt;= 10 </a:t>
            </a:r>
            <a:endParaRPr sz="1100">
              <a:latin typeface="Inconsolata"/>
              <a:ea typeface="Inconsolata"/>
              <a:cs typeface="Inconsolata"/>
              <a:sym typeface="Inconsolata"/>
            </a:endParaRPr>
          </a:p>
        </p:txBody>
      </p:sp>
      <p:sp>
        <p:nvSpPr>
          <p:cNvPr id="1104" name="Google Shape;1104;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Conditionals: If This, Then That</a:t>
            </a:r>
            <a:endParaRPr/>
          </a:p>
        </p:txBody>
      </p:sp>
      <p:sp>
        <p:nvSpPr>
          <p:cNvPr id="1105" name="Google Shape;1105;p8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Nesting conditionals are powerful, but can become convoluted very quickly!</a:t>
            </a:r>
            <a:endParaRPr/>
          </a:p>
          <a:p>
            <a:pPr indent="0" lvl="0" marL="0" rtl="0" algn="l">
              <a:spcBef>
                <a:spcPts val="0"/>
              </a:spcBef>
              <a:spcAft>
                <a:spcPts val="0"/>
              </a:spcAft>
              <a:buNone/>
            </a:pPr>
            <a:r>
              <a:t/>
            </a:r>
            <a:endParaRPr/>
          </a:p>
        </p:txBody>
      </p:sp>
      <p:sp>
        <p:nvSpPr>
          <p:cNvPr id="1106" name="Google Shape;1106;p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7" name="Google Shape;1117;p91"/>
          <p:cNvSpPr txBox="1"/>
          <p:nvPr>
            <p:ph type="title"/>
          </p:nvPr>
        </p:nvSpPr>
        <p:spPr>
          <a:xfrm>
            <a:off x="1400" y="274875"/>
            <a:ext cx="8370000" cy="3265800"/>
          </a:xfrm>
          <a:prstGeom prst="rect">
            <a:avLst/>
          </a:prstGeom>
        </p:spPr>
        <p:txBody>
          <a:bodyPr anchorCtr="0" anchor="t" bIns="91425" lIns="1737350" spcFirstLastPara="1" rIns="91425" wrap="square" tIns="457200">
            <a:noAutofit/>
          </a:bodyPr>
          <a:lstStyle/>
          <a:p>
            <a:pPr indent="0" lvl="0" marL="0" rtl="0" algn="l">
              <a:lnSpc>
                <a:spcPct val="115000"/>
              </a:lnSpc>
              <a:spcBef>
                <a:spcPts val="0"/>
              </a:spcBef>
              <a:spcAft>
                <a:spcPts val="0"/>
              </a:spcAft>
              <a:buClr>
                <a:schemeClr val="dk1"/>
              </a:buClr>
              <a:buSzPts val="1100"/>
              <a:buFont typeface="Arial"/>
              <a:buNone/>
            </a:pPr>
            <a:r>
              <a:rPr lang="en" sz="3600">
                <a:solidFill>
                  <a:schemeClr val="dk1"/>
                </a:solidFill>
              </a:rPr>
              <a:t>Activity: Gradebook</a:t>
            </a:r>
            <a:r>
              <a:rPr lang="en" sz="3000">
                <a:solidFill>
                  <a:schemeClr val="dk1"/>
                </a:solidFill>
                <a:latin typeface="Roboto Light"/>
                <a:ea typeface="Roboto Light"/>
                <a:cs typeface="Roboto Light"/>
                <a:sym typeface="Roboto Light"/>
              </a:rPr>
              <a:t> </a:t>
            </a:r>
            <a:endParaRPr sz="3000">
              <a:solidFill>
                <a:schemeClr val="dk1"/>
              </a:solidFill>
              <a:latin typeface="Roboto Light"/>
              <a:ea typeface="Roboto Light"/>
              <a:cs typeface="Roboto Light"/>
              <a:sym typeface="Roboto Light"/>
            </a:endParaRPr>
          </a:p>
          <a:p>
            <a:pPr indent="0" lvl="0" marL="0" rtl="0" algn="l">
              <a:lnSpc>
                <a:spcPct val="115000"/>
              </a:lnSpc>
              <a:spcBef>
                <a:spcPts val="800"/>
              </a:spcBef>
              <a:spcAft>
                <a:spcPts val="0"/>
              </a:spcAft>
              <a:buClr>
                <a:schemeClr val="dk1"/>
              </a:buClr>
              <a:buSzPts val="1100"/>
              <a:buFont typeface="Arial"/>
              <a:buNone/>
            </a:pPr>
            <a:r>
              <a:rPr lang="en" sz="1800">
                <a:solidFill>
                  <a:schemeClr val="dk1"/>
                </a:solidFill>
                <a:latin typeface="Roboto"/>
                <a:ea typeface="Roboto"/>
                <a:cs typeface="Roboto"/>
                <a:sym typeface="Roboto"/>
              </a:rPr>
              <a:t>Create a formula that calculates the final grade for a student based on their previous exams and papers.</a:t>
            </a:r>
            <a:endParaRPr sz="1800">
              <a:solidFill>
                <a:schemeClr val="dk1"/>
              </a:solidFill>
              <a:latin typeface="Roboto"/>
              <a:ea typeface="Roboto"/>
              <a:cs typeface="Roboto"/>
              <a:sym typeface="Roboto"/>
            </a:endParaRPr>
          </a:p>
          <a:p>
            <a:pPr indent="0" lvl="0" marL="0" rtl="0" algn="l">
              <a:lnSpc>
                <a:spcPct val="115000"/>
              </a:lnSpc>
              <a:spcBef>
                <a:spcPts val="800"/>
              </a:spcBef>
              <a:spcAft>
                <a:spcPts val="0"/>
              </a:spcAft>
              <a:buNone/>
            </a:pPr>
            <a:r>
              <a:t/>
            </a:r>
            <a:endParaRPr/>
          </a:p>
        </p:txBody>
      </p:sp>
      <p:sp>
        <p:nvSpPr>
          <p:cNvPr id="1118" name="Google Shape;1118;p91"/>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Gradebook </a:t>
            </a:r>
            <a:endParaRPr/>
          </a:p>
        </p:txBody>
      </p:sp>
      <p:sp>
        <p:nvSpPr>
          <p:cNvPr id="1124" name="Google Shape;1124;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125" name="Google Shape;1125;p92"/>
          <p:cNvGraphicFramePr/>
          <p:nvPr/>
        </p:nvGraphicFramePr>
        <p:xfrm>
          <a:off x="301063" y="736250"/>
          <a:ext cx="3000000" cy="3000000"/>
        </p:xfrm>
        <a:graphic>
          <a:graphicData uri="http://schemas.openxmlformats.org/drawingml/2006/table">
            <a:tbl>
              <a:tblPr>
                <a:noFill/>
                <a:tableStyleId>{24874D59-D934-4A6A-B522-DE1ED61B06E8}</a:tableStyleId>
              </a:tblPr>
              <a:tblGrid>
                <a:gridCol w="1418925"/>
                <a:gridCol w="7122950"/>
              </a:tblGrid>
              <a:tr h="635600">
                <a:tc>
                  <a:txBody>
                    <a:bodyPr/>
                    <a:lstStyle/>
                    <a:p>
                      <a:pPr indent="0" lvl="0" marL="0" rtl="0" algn="r">
                        <a:lnSpc>
                          <a:spcPct val="115000"/>
                        </a:lnSpc>
                        <a:spcBef>
                          <a:spcPts val="0"/>
                        </a:spcBef>
                        <a:spcAft>
                          <a:spcPts val="0"/>
                        </a:spcAft>
                        <a:buNone/>
                      </a:pPr>
                      <a:r>
                        <a:rPr b="1" lang="en" sz="1200">
                          <a:solidFill>
                            <a:srgbClr val="FFFFFF"/>
                          </a:solidFill>
                          <a:latin typeface="Roboto"/>
                          <a:ea typeface="Roboto"/>
                          <a:cs typeface="Roboto"/>
                          <a:sym typeface="Roboto"/>
                        </a:rPr>
                        <a:t>To do</a:t>
                      </a:r>
                      <a:endParaRPr b="1" sz="1200">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167640" lvl="0" marL="320040" rtl="0" algn="l">
                        <a:lnSpc>
                          <a:spcPct val="100000"/>
                        </a:lnSpc>
                        <a:spcBef>
                          <a:spcPts val="0"/>
                        </a:spcBef>
                        <a:spcAft>
                          <a:spcPts val="700"/>
                        </a:spcAft>
                        <a:buSzPts val="1200"/>
                        <a:buFont typeface="Roboto"/>
                        <a:buChar char="●"/>
                      </a:pPr>
                      <a:r>
                        <a:rPr lang="en" sz="1200">
                          <a:latin typeface="Roboto"/>
                          <a:ea typeface="Roboto"/>
                          <a:cs typeface="Roboto"/>
                          <a:sym typeface="Roboto"/>
                        </a:rPr>
                        <a:t>Create a formula which calculates the final grade for a student based upon their previous exams and papers.</a:t>
                      </a:r>
                      <a:endParaRPr sz="12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5F9"/>
                    </a:solidFill>
                  </a:tcPr>
                </a:tc>
              </a:tr>
              <a:tr h="1300700">
                <a:tc>
                  <a:txBody>
                    <a:bodyPr/>
                    <a:lstStyle/>
                    <a:p>
                      <a:pPr indent="0" lvl="0" marL="0" rtl="0" algn="r">
                        <a:lnSpc>
                          <a:spcPct val="115000"/>
                        </a:lnSpc>
                        <a:spcBef>
                          <a:spcPts val="0"/>
                        </a:spcBef>
                        <a:spcAft>
                          <a:spcPts val="0"/>
                        </a:spcAft>
                        <a:buNone/>
                      </a:pPr>
                      <a:r>
                        <a:rPr b="1" lang="en" sz="1200">
                          <a:solidFill>
                            <a:srgbClr val="FFFFFF"/>
                          </a:solidFill>
                          <a:latin typeface="Roboto"/>
                          <a:ea typeface="Roboto"/>
                          <a:cs typeface="Roboto"/>
                          <a:sym typeface="Roboto"/>
                        </a:rPr>
                        <a:t>When making this calculation</a:t>
                      </a:r>
                      <a:endParaRPr b="1" sz="1200">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07BF3"/>
                    </a:solidFill>
                  </a:tcPr>
                </a:tc>
                <a:tc>
                  <a:txBody>
                    <a:bodyPr/>
                    <a:lstStyle/>
                    <a:p>
                      <a:pPr indent="-167640" lvl="0" marL="32004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Consider every paper and exam to be equal in weight; each should comprise one-fourth of the overall grade.</a:t>
                      </a:r>
                      <a:endParaRPr sz="1200">
                        <a:solidFill>
                          <a:schemeClr val="dk1"/>
                        </a:solidFill>
                        <a:latin typeface="Roboto"/>
                        <a:ea typeface="Roboto"/>
                        <a:cs typeface="Roboto"/>
                        <a:sym typeface="Roboto"/>
                      </a:endParaRPr>
                    </a:p>
                    <a:p>
                      <a:pPr indent="-167640" lvl="0" marL="320040" rtl="0" algn="l">
                        <a:spcBef>
                          <a:spcPts val="700"/>
                        </a:spcBef>
                        <a:spcAft>
                          <a:spcPts val="0"/>
                        </a:spcAft>
                        <a:buClr>
                          <a:schemeClr val="dk1"/>
                        </a:buClr>
                        <a:buSzPts val="1200"/>
                        <a:buFont typeface="Roboto"/>
                        <a:buChar char="●"/>
                      </a:pPr>
                      <a:r>
                        <a:rPr lang="en" sz="1200">
                          <a:solidFill>
                            <a:schemeClr val="dk1"/>
                          </a:solidFill>
                          <a:latin typeface="Roboto"/>
                          <a:ea typeface="Roboto"/>
                          <a:cs typeface="Roboto"/>
                          <a:sym typeface="Roboto"/>
                        </a:rPr>
                        <a:t>Round the result to the nearest integer. </a:t>
                      </a:r>
                      <a:endParaRPr sz="1200">
                        <a:solidFill>
                          <a:schemeClr val="dk1"/>
                        </a:solidFill>
                        <a:latin typeface="Roboto"/>
                        <a:ea typeface="Roboto"/>
                        <a:cs typeface="Roboto"/>
                        <a:sym typeface="Roboto"/>
                      </a:endParaRPr>
                    </a:p>
                    <a:p>
                      <a:pPr indent="-167640" lvl="0" marL="320040" rtl="0" algn="l">
                        <a:spcBef>
                          <a:spcPts val="700"/>
                        </a:spcBef>
                        <a:spcAft>
                          <a:spcPts val="700"/>
                        </a:spcAft>
                        <a:buClr>
                          <a:schemeClr val="dk1"/>
                        </a:buClr>
                        <a:buSzPts val="1200"/>
                        <a:buFont typeface="Roboto"/>
                        <a:buChar char="●"/>
                      </a:pPr>
                      <a:r>
                        <a:rPr lang="en" sz="1200">
                          <a:solidFill>
                            <a:schemeClr val="dk1"/>
                          </a:solidFill>
                          <a:latin typeface="Roboto"/>
                          <a:ea typeface="Roboto"/>
                          <a:cs typeface="Roboto"/>
                          <a:sym typeface="Roboto"/>
                        </a:rPr>
                        <a:t>Using conditionals, create a formula that returns </a:t>
                      </a:r>
                      <a:r>
                        <a:rPr lang="en" sz="1200">
                          <a:solidFill>
                            <a:schemeClr val="lt1"/>
                          </a:solidFill>
                          <a:highlight>
                            <a:schemeClr val="dk1"/>
                          </a:highlight>
                          <a:latin typeface="Inconsolata"/>
                          <a:ea typeface="Inconsolata"/>
                          <a:cs typeface="Inconsolata"/>
                          <a:sym typeface="Inconsolata"/>
                        </a:rPr>
                        <a:t>PASS</a:t>
                      </a:r>
                      <a:r>
                        <a:rPr lang="en" sz="1200">
                          <a:solidFill>
                            <a:schemeClr val="dk1"/>
                          </a:solidFill>
                          <a:latin typeface="Roboto"/>
                          <a:ea typeface="Roboto"/>
                          <a:cs typeface="Roboto"/>
                          <a:sym typeface="Roboto"/>
                        </a:rPr>
                        <a:t> if a student’s final grade is greater than or equal to 60. If a student’s final grade is below 60, the formula should return </a:t>
                      </a:r>
                      <a:r>
                        <a:rPr lang="en" sz="1200">
                          <a:solidFill>
                            <a:schemeClr val="lt1"/>
                          </a:solidFill>
                          <a:highlight>
                            <a:schemeClr val="dk1"/>
                          </a:highlight>
                          <a:latin typeface="Inconsolata"/>
                          <a:ea typeface="Inconsolata"/>
                          <a:cs typeface="Inconsolata"/>
                          <a:sym typeface="Inconsolata"/>
                        </a:rPr>
                        <a:t>FAIL</a:t>
                      </a:r>
                      <a:r>
                        <a:rPr lang="en" sz="1200">
                          <a:solidFill>
                            <a:schemeClr val="dk1"/>
                          </a:solidFill>
                          <a:latin typeface="Roboto"/>
                          <a:ea typeface="Roboto"/>
                          <a:cs typeface="Roboto"/>
                          <a:sym typeface="Roboto"/>
                        </a:rPr>
                        <a:t>.</a:t>
                      </a:r>
                      <a:endParaRPr sz="12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2F5F9"/>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1269650">
                <a:tc>
                  <a:txBody>
                    <a:bodyPr/>
                    <a:lstStyle/>
                    <a:p>
                      <a:pPr indent="0" lvl="0" marL="0" rtl="0" algn="r">
                        <a:lnSpc>
                          <a:spcPct val="115000"/>
                        </a:lnSpc>
                        <a:spcBef>
                          <a:spcPts val="0"/>
                        </a:spcBef>
                        <a:spcAft>
                          <a:spcPts val="0"/>
                        </a:spcAft>
                        <a:buNone/>
                      </a:pPr>
                      <a:r>
                        <a:rPr b="1" lang="en" sz="1200">
                          <a:solidFill>
                            <a:srgbClr val="043461"/>
                          </a:solidFill>
                          <a:latin typeface="Roboto"/>
                          <a:ea typeface="Roboto"/>
                          <a:cs typeface="Roboto"/>
                          <a:sym typeface="Roboto"/>
                        </a:rPr>
                        <a:t>Bonus</a:t>
                      </a:r>
                      <a:endParaRPr b="1" sz="1200">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Create a nested </a:t>
                      </a:r>
                      <a:r>
                        <a:rPr lang="en" sz="1200">
                          <a:solidFill>
                            <a:schemeClr val="lt1"/>
                          </a:solidFill>
                          <a:highlight>
                            <a:schemeClr val="dk1"/>
                          </a:highlight>
                          <a:latin typeface="Inconsolata"/>
                          <a:ea typeface="Inconsolata"/>
                          <a:cs typeface="Inconsolata"/>
                          <a:sym typeface="Inconsolata"/>
                        </a:rPr>
                        <a:t>IF()</a:t>
                      </a:r>
                      <a:r>
                        <a:rPr lang="en" sz="1200">
                          <a:solidFill>
                            <a:schemeClr val="dk1"/>
                          </a:solidFill>
                          <a:latin typeface="Roboto"/>
                          <a:ea typeface="Roboto"/>
                          <a:cs typeface="Roboto"/>
                          <a:sym typeface="Roboto"/>
                        </a:rPr>
                        <a:t> formula that returns a letter grade based on a student’s final grade.</a:t>
                      </a:r>
                      <a:endParaRPr sz="1200">
                        <a:solidFill>
                          <a:schemeClr val="dk1"/>
                        </a:solidFill>
                        <a:latin typeface="Roboto"/>
                        <a:ea typeface="Roboto"/>
                        <a:cs typeface="Roboto"/>
                        <a:sym typeface="Roboto"/>
                      </a:endParaRPr>
                    </a:p>
                    <a:p>
                      <a:pPr indent="-167640" lvl="0" marL="320040" rtl="0" algn="l">
                        <a:spcBef>
                          <a:spcPts val="700"/>
                        </a:spcBef>
                        <a:spcAft>
                          <a:spcPts val="0"/>
                        </a:spcAft>
                        <a:buClr>
                          <a:schemeClr val="dk1"/>
                        </a:buClr>
                        <a:buSzPts val="1200"/>
                        <a:buFont typeface="Roboto"/>
                        <a:buChar char="●"/>
                      </a:pPr>
                      <a:r>
                        <a:rPr lang="en" sz="1200">
                          <a:solidFill>
                            <a:schemeClr val="dk1"/>
                          </a:solidFill>
                          <a:latin typeface="Roboto"/>
                          <a:ea typeface="Roboto"/>
                          <a:cs typeface="Roboto"/>
                          <a:sym typeface="Roboto"/>
                        </a:rPr>
                        <a:t>Greater than or equal to 90 = A</a:t>
                      </a:r>
                      <a:endParaRPr sz="1200">
                        <a:solidFill>
                          <a:schemeClr val="dk1"/>
                        </a:solidFill>
                        <a:latin typeface="Roboto"/>
                        <a:ea typeface="Roboto"/>
                        <a:cs typeface="Roboto"/>
                        <a:sym typeface="Roboto"/>
                      </a:endParaRPr>
                    </a:p>
                    <a:p>
                      <a:pPr indent="-167640" lvl="0" marL="320040" rtl="0" algn="l">
                        <a:spcBef>
                          <a:spcPts val="700"/>
                        </a:spcBef>
                        <a:spcAft>
                          <a:spcPts val="0"/>
                        </a:spcAft>
                        <a:buClr>
                          <a:schemeClr val="dk1"/>
                        </a:buClr>
                        <a:buSzPts val="1200"/>
                        <a:buFont typeface="Roboto"/>
                        <a:buChar char="●"/>
                      </a:pPr>
                      <a:r>
                        <a:rPr lang="en" sz="1200">
                          <a:solidFill>
                            <a:schemeClr val="dk1"/>
                          </a:solidFill>
                          <a:latin typeface="Roboto"/>
                          <a:ea typeface="Roboto"/>
                          <a:cs typeface="Roboto"/>
                          <a:sym typeface="Roboto"/>
                        </a:rPr>
                        <a:t>Greater than or equal to 80 and less than 90 = B</a:t>
                      </a:r>
                      <a:endParaRPr sz="1200">
                        <a:solidFill>
                          <a:schemeClr val="dk1"/>
                        </a:solidFill>
                        <a:latin typeface="Roboto"/>
                        <a:ea typeface="Roboto"/>
                        <a:cs typeface="Roboto"/>
                        <a:sym typeface="Roboto"/>
                      </a:endParaRPr>
                    </a:p>
                    <a:p>
                      <a:pPr indent="-167640" lvl="0" marL="320040" rtl="0" algn="l">
                        <a:spcBef>
                          <a:spcPts val="700"/>
                        </a:spcBef>
                        <a:spcAft>
                          <a:spcPts val="0"/>
                        </a:spcAft>
                        <a:buClr>
                          <a:schemeClr val="dk1"/>
                        </a:buClr>
                        <a:buSzPts val="1200"/>
                        <a:buFont typeface="Roboto"/>
                        <a:buChar char="●"/>
                      </a:pPr>
                      <a:r>
                        <a:rPr lang="en" sz="1200">
                          <a:solidFill>
                            <a:schemeClr val="dk1"/>
                          </a:solidFill>
                          <a:latin typeface="Roboto"/>
                          <a:ea typeface="Roboto"/>
                          <a:cs typeface="Roboto"/>
                          <a:sym typeface="Roboto"/>
                        </a:rPr>
                        <a:t>Greater than or equal to 70 and less than 80 = C</a:t>
                      </a:r>
                      <a:endParaRPr sz="1200">
                        <a:solidFill>
                          <a:schemeClr val="dk1"/>
                        </a:solidFill>
                        <a:latin typeface="Roboto"/>
                        <a:ea typeface="Roboto"/>
                        <a:cs typeface="Roboto"/>
                        <a:sym typeface="Roboto"/>
                      </a:endParaRPr>
                    </a:p>
                    <a:p>
                      <a:pPr indent="-167640" lvl="0" marL="320040" rtl="0" algn="l">
                        <a:spcBef>
                          <a:spcPts val="700"/>
                        </a:spcBef>
                        <a:spcAft>
                          <a:spcPts val="0"/>
                        </a:spcAft>
                        <a:buClr>
                          <a:schemeClr val="dk1"/>
                        </a:buClr>
                        <a:buSzPts val="1200"/>
                        <a:buFont typeface="Roboto"/>
                        <a:buChar char="●"/>
                      </a:pPr>
                      <a:r>
                        <a:rPr lang="en" sz="1200">
                          <a:solidFill>
                            <a:schemeClr val="dk1"/>
                          </a:solidFill>
                          <a:latin typeface="Roboto"/>
                          <a:ea typeface="Roboto"/>
                          <a:cs typeface="Roboto"/>
                          <a:sym typeface="Roboto"/>
                        </a:rPr>
                        <a:t>Greater than or equal to 60 and less than 70 = D</a:t>
                      </a:r>
                      <a:endParaRPr sz="1200">
                        <a:solidFill>
                          <a:schemeClr val="dk1"/>
                        </a:solidFill>
                        <a:latin typeface="Roboto"/>
                        <a:ea typeface="Roboto"/>
                        <a:cs typeface="Roboto"/>
                        <a:sym typeface="Roboto"/>
                      </a:endParaRPr>
                    </a:p>
                    <a:p>
                      <a:pPr indent="-167640" lvl="0" marL="320040" rtl="0" algn="l">
                        <a:spcBef>
                          <a:spcPts val="700"/>
                        </a:spcBef>
                        <a:spcAft>
                          <a:spcPts val="700"/>
                        </a:spcAft>
                        <a:buClr>
                          <a:schemeClr val="dk1"/>
                        </a:buClr>
                        <a:buSzPts val="1200"/>
                        <a:buFont typeface="Roboto"/>
                        <a:buChar char="●"/>
                      </a:pPr>
                      <a:r>
                        <a:rPr lang="en" sz="1200">
                          <a:solidFill>
                            <a:schemeClr val="dk1"/>
                          </a:solidFill>
                          <a:latin typeface="Roboto"/>
                          <a:ea typeface="Roboto"/>
                          <a:cs typeface="Roboto"/>
                          <a:sym typeface="Roboto"/>
                        </a:rPr>
                        <a:t>Anything less than 60 = F</a:t>
                      </a:r>
                      <a:endParaRPr sz="12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9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9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6" name="Google Shape;1136;p9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Measures of Central Tendency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9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are “measures of central tendency”?</a:t>
            </a:r>
            <a:endParaRPr/>
          </a:p>
        </p:txBody>
      </p:sp>
      <p:sp>
        <p:nvSpPr>
          <p:cNvPr id="1142" name="Google Shape;1142;p9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pic>
        <p:nvPicPr>
          <p:cNvPr id="1147" name="Google Shape;1147;p96"/>
          <p:cNvPicPr preferRelativeResize="0"/>
          <p:nvPr/>
        </p:nvPicPr>
        <p:blipFill rotWithShape="1">
          <a:blip r:embed="rId3">
            <a:alphaModFix/>
          </a:blip>
          <a:srcRect b="0" l="0" r="0" t="0"/>
          <a:stretch/>
        </p:blipFill>
        <p:spPr>
          <a:xfrm>
            <a:off x="1289199" y="9390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1148" name="Google Shape;1148;p9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9" name="Google Shape;1149;p96"/>
          <p:cNvSpPr txBox="1"/>
          <p:nvPr/>
        </p:nvSpPr>
        <p:spPr>
          <a:xfrm>
            <a:off x="1199225" y="7396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6000">
                <a:solidFill>
                  <a:srgbClr val="FFFFFF"/>
                </a:solidFill>
                <a:latin typeface="Courier"/>
                <a:ea typeface="Courier"/>
                <a:cs typeface="Courier"/>
                <a:sym typeface="Courier"/>
              </a:rPr>
              <a:t>A</a:t>
            </a:r>
            <a:endParaRPr sz="6000">
              <a:solidFill>
                <a:srgbClr val="FFFFFF"/>
              </a:solidFill>
            </a:endParaRPr>
          </a:p>
        </p:txBody>
      </p:sp>
      <p:sp>
        <p:nvSpPr>
          <p:cNvPr id="1150" name="Google Shape;1150;p96"/>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96"/>
          <p:cNvSpPr txBox="1"/>
          <p:nvPr/>
        </p:nvSpPr>
        <p:spPr>
          <a:xfrm>
            <a:off x="1863650" y="1873225"/>
            <a:ext cx="66243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chemeClr val="dk1"/>
                </a:solidFill>
                <a:latin typeface="Oswald"/>
                <a:ea typeface="Oswald"/>
                <a:cs typeface="Oswald"/>
                <a:sym typeface="Oswald"/>
              </a:rPr>
              <a:t>Values used to describe the center of a data set. </a:t>
            </a:r>
            <a:endParaRPr sz="4600">
              <a:latin typeface="Oswald"/>
              <a:ea typeface="Oswald"/>
              <a:cs typeface="Oswald"/>
              <a:sym typeface="Oswa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C</a:t>
            </a:r>
            <a:r>
              <a:rPr lang="en"/>
              <a:t>entral Tendency</a:t>
            </a:r>
            <a:endParaRPr/>
          </a:p>
        </p:txBody>
      </p:sp>
      <p:sp>
        <p:nvSpPr>
          <p:cNvPr id="1157" name="Google Shape;1157;p9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8" name="Google Shape;1158;p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Three most common measures of central tendency:</a:t>
            </a:r>
            <a:endParaRPr/>
          </a:p>
          <a:p>
            <a:pPr indent="0" lvl="0" marL="0" rtl="0" algn="l">
              <a:spcBef>
                <a:spcPts val="0"/>
              </a:spcBef>
              <a:spcAft>
                <a:spcPts val="0"/>
              </a:spcAft>
              <a:buNone/>
            </a:pPr>
            <a:r>
              <a:t/>
            </a:r>
            <a:endParaRPr/>
          </a:p>
        </p:txBody>
      </p:sp>
      <p:sp>
        <p:nvSpPr>
          <p:cNvPr id="1159" name="Google Shape;1159;p97"/>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43461"/>
                </a:solidFill>
                <a:latin typeface="Roboto"/>
                <a:ea typeface="Roboto"/>
                <a:cs typeface="Roboto"/>
                <a:sym typeface="Roboto"/>
              </a:rPr>
              <a:t>The “arithmetic” average</a:t>
            </a:r>
            <a:endParaRPr b="1">
              <a:solidFill>
                <a:srgbClr val="043461"/>
              </a:solidFill>
              <a:latin typeface="Roboto"/>
              <a:ea typeface="Roboto"/>
              <a:cs typeface="Roboto"/>
              <a:sym typeface="Roboto"/>
            </a:endParaRPr>
          </a:p>
          <a:p>
            <a:pPr indent="0" lvl="0" marL="0" rtl="0" algn="l">
              <a:lnSpc>
                <a:spcPct val="115000"/>
              </a:lnSpc>
              <a:spcBef>
                <a:spcPts val="1000"/>
              </a:spcBef>
              <a:spcAft>
                <a:spcPts val="0"/>
              </a:spcAft>
              <a:buNone/>
            </a:pPr>
            <a:r>
              <a:rPr b="1" lang="en">
                <a:solidFill>
                  <a:srgbClr val="043461"/>
                </a:solidFill>
                <a:latin typeface="Roboto"/>
                <a:ea typeface="Roboto"/>
                <a:cs typeface="Roboto"/>
                <a:sym typeface="Roboto"/>
              </a:rPr>
              <a:t>To calculate: </a:t>
            </a:r>
            <a:r>
              <a:rPr lang="en">
                <a:solidFill>
                  <a:srgbClr val="043461"/>
                </a:solidFill>
                <a:latin typeface="Roboto"/>
                <a:ea typeface="Roboto"/>
                <a:cs typeface="Roboto"/>
                <a:sym typeface="Roboto"/>
              </a:rPr>
              <a:t>T</a:t>
            </a:r>
            <a:r>
              <a:rPr lang="en">
                <a:solidFill>
                  <a:srgbClr val="043461"/>
                </a:solidFill>
                <a:latin typeface="Roboto"/>
                <a:ea typeface="Roboto"/>
                <a:cs typeface="Roboto"/>
                <a:sym typeface="Roboto"/>
              </a:rPr>
              <a:t>he sum of all values, divided by the number of values</a:t>
            </a:r>
            <a:endParaRPr>
              <a:solidFill>
                <a:srgbClr val="043461"/>
              </a:solidFill>
              <a:latin typeface="Roboto"/>
              <a:ea typeface="Roboto"/>
              <a:cs typeface="Roboto"/>
              <a:sym typeface="Roboto"/>
            </a:endParaRPr>
          </a:p>
          <a:p>
            <a:pPr indent="0" lvl="0" marL="457200" rtl="0" algn="l">
              <a:lnSpc>
                <a:spcPct val="115000"/>
              </a:lnSpc>
              <a:spcBef>
                <a:spcPts val="1000"/>
              </a:spcBef>
              <a:spcAft>
                <a:spcPts val="1000"/>
              </a:spcAft>
              <a:buNone/>
            </a:pPr>
            <a:r>
              <a:t/>
            </a:r>
            <a:endParaRPr>
              <a:solidFill>
                <a:srgbClr val="043461"/>
              </a:solidFill>
              <a:latin typeface="Roboto"/>
              <a:ea typeface="Roboto"/>
              <a:cs typeface="Roboto"/>
              <a:sym typeface="Roboto"/>
            </a:endParaRPr>
          </a:p>
        </p:txBody>
      </p:sp>
      <p:sp>
        <p:nvSpPr>
          <p:cNvPr id="1160" name="Google Shape;1160;p97"/>
          <p:cNvSpPr/>
          <p:nvPr/>
        </p:nvSpPr>
        <p:spPr>
          <a:xfrm>
            <a:off x="457175" y="1345100"/>
            <a:ext cx="10137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Mean</a:t>
            </a:r>
            <a:endParaRPr sz="2100">
              <a:latin typeface="Roboto Light"/>
              <a:ea typeface="Roboto Light"/>
              <a:cs typeface="Roboto Light"/>
              <a:sym typeface="Roboto Light"/>
            </a:endParaRPr>
          </a:p>
        </p:txBody>
      </p:sp>
      <p:sp>
        <p:nvSpPr>
          <p:cNvPr id="1161" name="Google Shape;1161;p97"/>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97"/>
          <p:cNvSpPr/>
          <p:nvPr/>
        </p:nvSpPr>
        <p:spPr>
          <a:xfrm>
            <a:off x="3228950" y="1345100"/>
            <a:ext cx="11472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Median</a:t>
            </a:r>
            <a:endParaRPr sz="2100">
              <a:solidFill>
                <a:srgbClr val="FFFFFF"/>
              </a:solidFill>
              <a:latin typeface="Roboto Light"/>
              <a:ea typeface="Roboto Light"/>
              <a:cs typeface="Roboto Light"/>
              <a:sym typeface="Roboto Light"/>
            </a:endParaRPr>
          </a:p>
        </p:txBody>
      </p:sp>
      <p:sp>
        <p:nvSpPr>
          <p:cNvPr id="1163" name="Google Shape;1163;p97"/>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64" name="Google Shape;1164;p97"/>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43461"/>
                </a:solidFill>
                <a:latin typeface="Roboto"/>
                <a:ea typeface="Roboto"/>
                <a:cs typeface="Roboto"/>
                <a:sym typeface="Roboto"/>
              </a:rPr>
              <a:t>The middle value of a data set</a:t>
            </a:r>
            <a:endParaRPr b="1">
              <a:solidFill>
                <a:srgbClr val="043461"/>
              </a:solidFill>
              <a:latin typeface="Roboto"/>
              <a:ea typeface="Roboto"/>
              <a:cs typeface="Roboto"/>
              <a:sym typeface="Roboto"/>
            </a:endParaRPr>
          </a:p>
          <a:p>
            <a:pPr indent="0" lvl="0" marL="0" rtl="0" algn="l">
              <a:lnSpc>
                <a:spcPct val="115000"/>
              </a:lnSpc>
              <a:spcBef>
                <a:spcPts val="1000"/>
              </a:spcBef>
              <a:spcAft>
                <a:spcPts val="1000"/>
              </a:spcAft>
              <a:buNone/>
            </a:pPr>
            <a:r>
              <a:rPr b="1" lang="en">
                <a:solidFill>
                  <a:srgbClr val="043461"/>
                </a:solidFill>
                <a:latin typeface="Roboto"/>
                <a:ea typeface="Roboto"/>
                <a:cs typeface="Roboto"/>
                <a:sym typeface="Roboto"/>
              </a:rPr>
              <a:t>To calculate: </a:t>
            </a:r>
            <a:r>
              <a:rPr lang="en">
                <a:solidFill>
                  <a:srgbClr val="043461"/>
                </a:solidFill>
                <a:latin typeface="Roboto"/>
                <a:ea typeface="Roboto"/>
                <a:cs typeface="Roboto"/>
                <a:sym typeface="Roboto"/>
              </a:rPr>
              <a:t>Sort the data set and find the center</a:t>
            </a:r>
            <a:endParaRPr>
              <a:solidFill>
                <a:srgbClr val="043461"/>
              </a:solidFill>
              <a:latin typeface="Roboto"/>
              <a:ea typeface="Roboto"/>
              <a:cs typeface="Roboto"/>
              <a:sym typeface="Roboto"/>
            </a:endParaRPr>
          </a:p>
        </p:txBody>
      </p:sp>
      <p:sp>
        <p:nvSpPr>
          <p:cNvPr id="1165" name="Google Shape;1165;p97"/>
          <p:cNvSpPr/>
          <p:nvPr/>
        </p:nvSpPr>
        <p:spPr>
          <a:xfrm>
            <a:off x="6134073" y="1345850"/>
            <a:ext cx="1187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Mode</a:t>
            </a:r>
            <a:endParaRPr sz="2100">
              <a:solidFill>
                <a:srgbClr val="FFFFFF"/>
              </a:solidFill>
              <a:latin typeface="Roboto Light"/>
              <a:ea typeface="Roboto Light"/>
              <a:cs typeface="Roboto Light"/>
              <a:sym typeface="Roboto Light"/>
            </a:endParaRPr>
          </a:p>
        </p:txBody>
      </p:sp>
      <p:sp>
        <p:nvSpPr>
          <p:cNvPr id="1166" name="Google Shape;1166;p97"/>
          <p:cNvSpPr/>
          <p:nvPr/>
        </p:nvSpPr>
        <p:spPr>
          <a:xfrm rot="10800000">
            <a:off x="6270244" y="17346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67" name="Google Shape;1167;p97"/>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43461"/>
                </a:solidFill>
                <a:latin typeface="Roboto"/>
                <a:ea typeface="Roboto"/>
                <a:cs typeface="Roboto"/>
                <a:sym typeface="Roboto"/>
              </a:rPr>
              <a:t>The most frequent value of a data set</a:t>
            </a:r>
            <a:endParaRPr b="1">
              <a:solidFill>
                <a:srgbClr val="043461"/>
              </a:solidFill>
              <a:latin typeface="Roboto"/>
              <a:ea typeface="Roboto"/>
              <a:cs typeface="Roboto"/>
              <a:sym typeface="Roboto"/>
            </a:endParaRPr>
          </a:p>
          <a:p>
            <a:pPr indent="0" lvl="0" marL="0" rtl="0" algn="l">
              <a:lnSpc>
                <a:spcPct val="115000"/>
              </a:lnSpc>
              <a:spcBef>
                <a:spcPts val="1000"/>
              </a:spcBef>
              <a:spcAft>
                <a:spcPts val="1000"/>
              </a:spcAft>
              <a:buNone/>
            </a:pPr>
            <a:r>
              <a:rPr b="1" lang="en">
                <a:solidFill>
                  <a:srgbClr val="043461"/>
                </a:solidFill>
                <a:latin typeface="Roboto"/>
                <a:ea typeface="Roboto"/>
                <a:cs typeface="Roboto"/>
                <a:sym typeface="Roboto"/>
              </a:rPr>
              <a:t>To calculate:</a:t>
            </a:r>
            <a:r>
              <a:rPr lang="en">
                <a:solidFill>
                  <a:srgbClr val="043461"/>
                </a:solidFill>
                <a:latin typeface="Roboto"/>
                <a:ea typeface="Roboto"/>
                <a:cs typeface="Roboto"/>
                <a:sym typeface="Roboto"/>
              </a:rPr>
              <a:t> Count the frequency of each value in a data set, determine the most frequent value</a:t>
            </a:r>
            <a:endParaRPr>
              <a:solidFill>
                <a:srgbClr val="04346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6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Quick Refresher</a:t>
            </a:r>
            <a:endParaRPr/>
          </a:p>
        </p:txBody>
      </p:sp>
      <p:sp>
        <p:nvSpPr>
          <p:cNvPr id="820" name="Google Shape;820;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00"/>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Formatting</a:t>
            </a:r>
            <a:endParaRPr/>
          </a:p>
        </p:txBody>
      </p:sp>
      <p:sp>
        <p:nvSpPr>
          <p:cNvPr id="1182" name="Google Shape;1182;p10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Formatting in Excel falls into two categories</a:t>
            </a:r>
            <a:endParaRPr>
              <a:solidFill>
                <a:schemeClr val="dk1"/>
              </a:solidFill>
            </a:endParaRPr>
          </a:p>
          <a:p>
            <a:pPr indent="0" lvl="0" marL="0" rtl="0" algn="l">
              <a:spcBef>
                <a:spcPts val="0"/>
              </a:spcBef>
              <a:spcAft>
                <a:spcPts val="0"/>
              </a:spcAft>
              <a:buNone/>
            </a:pPr>
            <a:r>
              <a:t/>
            </a:r>
            <a:endParaRPr/>
          </a:p>
        </p:txBody>
      </p:sp>
      <p:sp>
        <p:nvSpPr>
          <p:cNvPr id="1188" name="Google Shape;1188;p1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89" name="Google Shape;1189;p101"/>
          <p:cNvPicPr preferRelativeResize="0"/>
          <p:nvPr/>
        </p:nvPicPr>
        <p:blipFill>
          <a:blip r:embed="rId3">
            <a:alphaModFix/>
          </a:blip>
          <a:stretch>
            <a:fillRect/>
          </a:stretch>
        </p:blipFill>
        <p:spPr>
          <a:xfrm>
            <a:off x="4305138" y="802050"/>
            <a:ext cx="827470" cy="3662574"/>
          </a:xfrm>
          <a:prstGeom prst="rect">
            <a:avLst/>
          </a:prstGeom>
          <a:noFill/>
          <a:ln>
            <a:noFill/>
          </a:ln>
        </p:spPr>
      </p:pic>
      <p:sp>
        <p:nvSpPr>
          <p:cNvPr id="1190" name="Google Shape;1190;p101"/>
          <p:cNvSpPr/>
          <p:nvPr/>
        </p:nvSpPr>
        <p:spPr>
          <a:xfrm>
            <a:off x="457175" y="1040300"/>
            <a:ext cx="23820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Data Formatting</a:t>
            </a:r>
            <a:endParaRPr sz="2100">
              <a:solidFill>
                <a:srgbClr val="FFFFFF"/>
              </a:solidFill>
              <a:latin typeface="Roboto Light"/>
              <a:ea typeface="Roboto Light"/>
              <a:cs typeface="Roboto Light"/>
              <a:sym typeface="Roboto Light"/>
            </a:endParaRPr>
          </a:p>
        </p:txBody>
      </p:sp>
      <p:sp>
        <p:nvSpPr>
          <p:cNvPr id="1191" name="Google Shape;1191;p101"/>
          <p:cNvSpPr/>
          <p:nvPr/>
        </p:nvSpPr>
        <p:spPr>
          <a:xfrm rot="10800000">
            <a:off x="593369" y="1429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92" name="Google Shape;1192;p101"/>
          <p:cNvSpPr/>
          <p:nvPr/>
        </p:nvSpPr>
        <p:spPr>
          <a:xfrm>
            <a:off x="4936325" y="1042550"/>
            <a:ext cx="2336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Style Formatting</a:t>
            </a:r>
            <a:endParaRPr sz="2100">
              <a:solidFill>
                <a:srgbClr val="FFFFFF"/>
              </a:solidFill>
              <a:latin typeface="Roboto Light"/>
              <a:ea typeface="Roboto Light"/>
              <a:cs typeface="Roboto Light"/>
              <a:sym typeface="Roboto Light"/>
            </a:endParaRPr>
          </a:p>
        </p:txBody>
      </p:sp>
      <p:sp>
        <p:nvSpPr>
          <p:cNvPr id="1193" name="Google Shape;1193;p101"/>
          <p:cNvSpPr/>
          <p:nvPr/>
        </p:nvSpPr>
        <p:spPr>
          <a:xfrm rot="10800000">
            <a:off x="5072469" y="1431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01"/>
          <p:cNvSpPr txBox="1"/>
          <p:nvPr>
            <p:ph idx="1" type="subTitle"/>
          </p:nvPr>
        </p:nvSpPr>
        <p:spPr>
          <a:xfrm>
            <a:off x="-12275" y="1790700"/>
            <a:ext cx="4627800" cy="2750100"/>
          </a:xfrm>
          <a:prstGeom prst="rect">
            <a:avLst/>
          </a:prstGeom>
          <a:noFill/>
          <a:ln>
            <a:noFill/>
          </a:ln>
        </p:spPr>
        <p:txBody>
          <a:bodyPr anchorCtr="0" anchor="t" bIns="0" lIns="457200" spcFirstLastPara="1" rIns="274300" wrap="square" tIns="0">
            <a:noAutofit/>
          </a:bodyPr>
          <a:lstStyle/>
          <a:p>
            <a:pPr indent="-180340" lvl="0" marL="320040" rtl="0" algn="l">
              <a:spcBef>
                <a:spcPts val="0"/>
              </a:spcBef>
              <a:spcAft>
                <a:spcPts val="0"/>
              </a:spcAft>
              <a:buClr>
                <a:srgbClr val="043461"/>
              </a:buClr>
              <a:buSzPts val="1400"/>
              <a:buFont typeface="Roboto"/>
              <a:buChar char="●"/>
            </a:pPr>
            <a:r>
              <a:rPr lang="en">
                <a:solidFill>
                  <a:srgbClr val="043461"/>
                </a:solidFill>
                <a:latin typeface="Roboto"/>
                <a:ea typeface="Roboto"/>
                <a:cs typeface="Roboto"/>
                <a:sym typeface="Roboto"/>
              </a:rPr>
              <a:t>Changes the way a value is represented </a:t>
            </a:r>
            <a:br>
              <a:rPr lang="en">
                <a:solidFill>
                  <a:srgbClr val="043461"/>
                </a:solidFill>
                <a:latin typeface="Roboto"/>
                <a:ea typeface="Roboto"/>
                <a:cs typeface="Roboto"/>
                <a:sym typeface="Roboto"/>
              </a:rPr>
            </a:br>
            <a:r>
              <a:rPr lang="en">
                <a:solidFill>
                  <a:srgbClr val="043461"/>
                </a:solidFill>
                <a:latin typeface="Roboto"/>
                <a:ea typeface="Roboto"/>
                <a:cs typeface="Roboto"/>
                <a:sym typeface="Roboto"/>
              </a:rPr>
              <a:t>in a cell. </a:t>
            </a:r>
            <a:endParaRPr>
              <a:solidFill>
                <a:srgbClr val="043461"/>
              </a:solidFill>
              <a:latin typeface="Roboto"/>
              <a:ea typeface="Roboto"/>
              <a:cs typeface="Roboto"/>
              <a:sym typeface="Roboto"/>
            </a:endParaRPr>
          </a:p>
          <a:p>
            <a:pPr indent="-180340" lvl="0" marL="320040" rtl="0" algn="l">
              <a:spcBef>
                <a:spcPts val="800"/>
              </a:spcBef>
              <a:spcAft>
                <a:spcPts val="0"/>
              </a:spcAft>
              <a:buClr>
                <a:srgbClr val="043461"/>
              </a:buClr>
              <a:buSzPts val="1400"/>
              <a:buFont typeface="Roboto"/>
              <a:buChar char="●"/>
            </a:pPr>
            <a:r>
              <a:rPr lang="en">
                <a:solidFill>
                  <a:srgbClr val="043461"/>
                </a:solidFill>
                <a:latin typeface="Roboto"/>
                <a:ea typeface="Roboto"/>
                <a:cs typeface="Roboto"/>
                <a:sym typeface="Roboto"/>
              </a:rPr>
              <a:t>Used to help with interpretation or to add context to the range of values</a:t>
            </a:r>
            <a:endParaRPr>
              <a:solidFill>
                <a:srgbClr val="043461"/>
              </a:solidFill>
              <a:latin typeface="Roboto"/>
              <a:ea typeface="Roboto"/>
              <a:cs typeface="Roboto"/>
              <a:sym typeface="Roboto"/>
            </a:endParaRPr>
          </a:p>
          <a:p>
            <a:pPr indent="0" lvl="0" marL="0" rtl="0" algn="l">
              <a:spcBef>
                <a:spcPts val="800"/>
              </a:spcBef>
              <a:spcAft>
                <a:spcPts val="0"/>
              </a:spcAft>
              <a:buNone/>
            </a:pPr>
            <a:r>
              <a:rPr b="1" lang="en">
                <a:solidFill>
                  <a:srgbClr val="043461"/>
                </a:solidFill>
                <a:latin typeface="Roboto"/>
                <a:ea typeface="Roboto"/>
                <a:cs typeface="Roboto"/>
                <a:sym typeface="Roboto"/>
              </a:rPr>
              <a:t>Examples</a:t>
            </a:r>
            <a:endParaRPr b="1">
              <a:solidFill>
                <a:srgbClr val="043461"/>
              </a:solidFill>
              <a:latin typeface="Roboto"/>
              <a:ea typeface="Roboto"/>
              <a:cs typeface="Roboto"/>
              <a:sym typeface="Roboto"/>
            </a:endParaRPr>
          </a:p>
          <a:p>
            <a:pPr indent="-180340" lvl="0" marL="320040" rtl="0" algn="l">
              <a:spcBef>
                <a:spcPts val="800"/>
              </a:spcBef>
              <a:spcAft>
                <a:spcPts val="0"/>
              </a:spcAft>
              <a:buClr>
                <a:srgbClr val="043461"/>
              </a:buClr>
              <a:buSzPts val="1400"/>
              <a:buFont typeface="Roboto"/>
              <a:buChar char="●"/>
            </a:pPr>
            <a:r>
              <a:rPr lang="en">
                <a:solidFill>
                  <a:srgbClr val="043461"/>
                </a:solidFill>
                <a:latin typeface="Roboto"/>
                <a:ea typeface="Roboto"/>
                <a:cs typeface="Roboto"/>
                <a:sym typeface="Roboto"/>
              </a:rPr>
              <a:t>Date and Time</a:t>
            </a:r>
            <a:endParaRPr>
              <a:solidFill>
                <a:srgbClr val="043461"/>
              </a:solidFill>
              <a:latin typeface="Roboto"/>
              <a:ea typeface="Roboto"/>
              <a:cs typeface="Roboto"/>
              <a:sym typeface="Roboto"/>
            </a:endParaRPr>
          </a:p>
          <a:p>
            <a:pPr indent="-180340" lvl="0" marL="320040" rtl="0" algn="l">
              <a:spcBef>
                <a:spcPts val="800"/>
              </a:spcBef>
              <a:spcAft>
                <a:spcPts val="0"/>
              </a:spcAft>
              <a:buClr>
                <a:srgbClr val="043461"/>
              </a:buClr>
              <a:buSzPts val="1400"/>
              <a:buFont typeface="Roboto"/>
              <a:buChar char="●"/>
            </a:pPr>
            <a:r>
              <a:rPr lang="en">
                <a:solidFill>
                  <a:srgbClr val="043461"/>
                </a:solidFill>
                <a:latin typeface="Roboto"/>
                <a:ea typeface="Roboto"/>
                <a:cs typeface="Roboto"/>
                <a:sym typeface="Roboto"/>
              </a:rPr>
              <a:t>Currency</a:t>
            </a:r>
            <a:endParaRPr>
              <a:solidFill>
                <a:srgbClr val="043461"/>
              </a:solidFill>
              <a:latin typeface="Roboto"/>
              <a:ea typeface="Roboto"/>
              <a:cs typeface="Roboto"/>
              <a:sym typeface="Roboto"/>
            </a:endParaRPr>
          </a:p>
          <a:p>
            <a:pPr indent="-180340" lvl="0" marL="320040" rtl="0" algn="l">
              <a:spcBef>
                <a:spcPts val="800"/>
              </a:spcBef>
              <a:spcAft>
                <a:spcPts val="0"/>
              </a:spcAft>
              <a:buClr>
                <a:srgbClr val="043461"/>
              </a:buClr>
              <a:buSzPts val="1400"/>
              <a:buFont typeface="Roboto"/>
              <a:buChar char="●"/>
            </a:pPr>
            <a:r>
              <a:rPr lang="en">
                <a:solidFill>
                  <a:srgbClr val="043461"/>
                </a:solidFill>
                <a:latin typeface="Roboto"/>
                <a:ea typeface="Roboto"/>
                <a:cs typeface="Roboto"/>
                <a:sym typeface="Roboto"/>
              </a:rPr>
              <a:t>Percentage</a:t>
            </a:r>
            <a:endParaRPr>
              <a:solidFill>
                <a:srgbClr val="043461"/>
              </a:solidFill>
              <a:latin typeface="Roboto"/>
              <a:ea typeface="Roboto"/>
              <a:cs typeface="Roboto"/>
              <a:sym typeface="Roboto"/>
            </a:endParaRPr>
          </a:p>
          <a:p>
            <a:pPr indent="-180340" lvl="0" marL="320040" rtl="0" algn="l">
              <a:spcBef>
                <a:spcPts val="800"/>
              </a:spcBef>
              <a:spcAft>
                <a:spcPts val="800"/>
              </a:spcAft>
              <a:buClr>
                <a:srgbClr val="043461"/>
              </a:buClr>
              <a:buSzPts val="1400"/>
              <a:buFont typeface="Roboto"/>
              <a:buChar char="●"/>
            </a:pPr>
            <a:r>
              <a:rPr lang="en">
                <a:solidFill>
                  <a:srgbClr val="043461"/>
                </a:solidFill>
                <a:latin typeface="Roboto"/>
                <a:ea typeface="Roboto"/>
                <a:cs typeface="Roboto"/>
                <a:sym typeface="Roboto"/>
              </a:rPr>
              <a:t>Scientific Notation</a:t>
            </a:r>
            <a:endParaRPr>
              <a:solidFill>
                <a:srgbClr val="043461"/>
              </a:solidFill>
              <a:latin typeface="Roboto"/>
              <a:ea typeface="Roboto"/>
              <a:cs typeface="Roboto"/>
              <a:sym typeface="Roboto"/>
            </a:endParaRPr>
          </a:p>
        </p:txBody>
      </p:sp>
      <p:sp>
        <p:nvSpPr>
          <p:cNvPr id="1195" name="Google Shape;1195;p101"/>
          <p:cNvSpPr txBox="1"/>
          <p:nvPr>
            <p:ph idx="2" type="subTitle"/>
          </p:nvPr>
        </p:nvSpPr>
        <p:spPr>
          <a:xfrm>
            <a:off x="4598625" y="1790850"/>
            <a:ext cx="4627800" cy="2750100"/>
          </a:xfrm>
          <a:prstGeom prst="rect">
            <a:avLst/>
          </a:prstGeom>
          <a:noFill/>
          <a:ln>
            <a:noFill/>
          </a:ln>
        </p:spPr>
        <p:txBody>
          <a:bodyPr anchorCtr="0" anchor="t" bIns="0" lIns="365750" spcFirstLastPara="1" rIns="274300" wrap="square" tIns="0">
            <a:noAutofit/>
          </a:bodyPr>
          <a:lstStyle/>
          <a:p>
            <a:pPr indent="-180340" lvl="0" marL="320040" rtl="0" algn="l">
              <a:spcBef>
                <a:spcPts val="0"/>
              </a:spcBef>
              <a:spcAft>
                <a:spcPts val="0"/>
              </a:spcAft>
              <a:buClr>
                <a:srgbClr val="043461"/>
              </a:buClr>
              <a:buSzPts val="1400"/>
              <a:buFont typeface="Roboto"/>
              <a:buChar char="●"/>
            </a:pPr>
            <a:r>
              <a:rPr lang="en">
                <a:solidFill>
                  <a:srgbClr val="043461"/>
                </a:solidFill>
                <a:latin typeface="Roboto"/>
                <a:ea typeface="Roboto"/>
                <a:cs typeface="Roboto"/>
                <a:sym typeface="Roboto"/>
              </a:rPr>
              <a:t>Changes the way the cell and text are viewed</a:t>
            </a:r>
            <a:endParaRPr>
              <a:solidFill>
                <a:srgbClr val="043461"/>
              </a:solidFill>
              <a:latin typeface="Roboto"/>
              <a:ea typeface="Roboto"/>
              <a:cs typeface="Roboto"/>
              <a:sym typeface="Roboto"/>
            </a:endParaRPr>
          </a:p>
          <a:p>
            <a:pPr indent="-180340" lvl="0" marL="320040" rtl="0" algn="l">
              <a:spcBef>
                <a:spcPts val="800"/>
              </a:spcBef>
              <a:spcAft>
                <a:spcPts val="0"/>
              </a:spcAft>
              <a:buClr>
                <a:srgbClr val="043461"/>
              </a:buClr>
              <a:buSzPts val="1400"/>
              <a:buFont typeface="Roboto"/>
              <a:buChar char="●"/>
            </a:pPr>
            <a:r>
              <a:rPr lang="en">
                <a:solidFill>
                  <a:srgbClr val="043461"/>
                </a:solidFill>
                <a:latin typeface="Roboto"/>
                <a:ea typeface="Roboto"/>
                <a:cs typeface="Roboto"/>
                <a:sym typeface="Roboto"/>
              </a:rPr>
              <a:t>Can include font color, cell highlighting, borders, etc.</a:t>
            </a:r>
            <a:endParaRPr>
              <a:solidFill>
                <a:srgbClr val="043461"/>
              </a:solidFill>
              <a:latin typeface="Roboto"/>
              <a:ea typeface="Roboto"/>
              <a:cs typeface="Roboto"/>
              <a:sym typeface="Roboto"/>
            </a:endParaRPr>
          </a:p>
          <a:p>
            <a:pPr indent="-180340" lvl="0" marL="320040" rtl="0" algn="l">
              <a:spcBef>
                <a:spcPts val="800"/>
              </a:spcBef>
              <a:spcAft>
                <a:spcPts val="0"/>
              </a:spcAft>
              <a:buClr>
                <a:srgbClr val="043461"/>
              </a:buClr>
              <a:buSzPts val="1400"/>
              <a:buFont typeface="Roboto"/>
              <a:buChar char="●"/>
            </a:pPr>
            <a:r>
              <a:rPr lang="en">
                <a:solidFill>
                  <a:srgbClr val="043461"/>
                </a:solidFill>
                <a:latin typeface="Roboto"/>
                <a:ea typeface="Roboto"/>
                <a:cs typeface="Roboto"/>
                <a:sym typeface="Roboto"/>
              </a:rPr>
              <a:t>Can be performed manually or using formulas/logic (conditional formatting)</a:t>
            </a:r>
            <a:endParaRPr>
              <a:solidFill>
                <a:srgbClr val="043461"/>
              </a:solidFill>
              <a:latin typeface="Roboto"/>
              <a:ea typeface="Roboto"/>
              <a:cs typeface="Roboto"/>
              <a:sym typeface="Roboto"/>
            </a:endParaRPr>
          </a:p>
          <a:p>
            <a:pPr indent="0" lvl="0" marL="0" rtl="0" algn="l">
              <a:spcBef>
                <a:spcPts val="80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0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6" name="Google Shape;1206;p103"/>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Pivot Tables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1210" name="Shape 1210"/>
        <p:cNvGrpSpPr/>
        <p:nvPr/>
      </p:nvGrpSpPr>
      <p:grpSpPr>
        <a:xfrm>
          <a:off x="0" y="0"/>
          <a:ext cx="0" cy="0"/>
          <a:chOff x="0" y="0"/>
          <a:chExt cx="0" cy="0"/>
        </a:xfrm>
      </p:grpSpPr>
      <p:sp>
        <p:nvSpPr>
          <p:cNvPr id="1211" name="Google Shape;1211;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2" name="Google Shape;1212;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Get Pivot With It</a:t>
            </a:r>
            <a:endParaRPr/>
          </a:p>
        </p:txBody>
      </p:sp>
      <p:sp>
        <p:nvSpPr>
          <p:cNvPr id="1213" name="Google Shape;1213;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Pivot tables are one of the most important data visualization concepts to master in this class. (Don’t worry. They are a cinch to deal with.)</a:t>
            </a:r>
            <a:endParaRPr/>
          </a:p>
        </p:txBody>
      </p:sp>
      <p:pic>
        <p:nvPicPr>
          <p:cNvPr id="1214" name="Google Shape;1214;p104"/>
          <p:cNvPicPr preferRelativeResize="0"/>
          <p:nvPr/>
        </p:nvPicPr>
        <p:blipFill rotWithShape="1">
          <a:blip r:embed="rId3">
            <a:alphaModFix/>
          </a:blip>
          <a:srcRect b="0" l="0" r="0" t="23500"/>
          <a:stretch/>
        </p:blipFill>
        <p:spPr>
          <a:xfrm>
            <a:off x="1101600" y="1616794"/>
            <a:ext cx="6858000" cy="295108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1218" name="Shape 1218"/>
        <p:cNvGrpSpPr/>
        <p:nvPr/>
      </p:nvGrpSpPr>
      <p:grpSpPr>
        <a:xfrm>
          <a:off x="0" y="0"/>
          <a:ext cx="0" cy="0"/>
          <a:chOff x="0" y="0"/>
          <a:chExt cx="0" cy="0"/>
        </a:xfrm>
      </p:grpSpPr>
      <p:sp>
        <p:nvSpPr>
          <p:cNvPr id="1219" name="Google Shape;1219;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Get Pivot With It</a:t>
            </a:r>
            <a:endParaRPr/>
          </a:p>
        </p:txBody>
      </p:sp>
      <p:sp>
        <p:nvSpPr>
          <p:cNvPr id="1220" name="Google Shape;1220;p1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In essence, a pivot table is a </a:t>
            </a:r>
            <a:r>
              <a:rPr b="1" lang="en"/>
              <a:t>summative</a:t>
            </a:r>
            <a:r>
              <a:rPr lang="en"/>
              <a:t> analytic tool that allows us to perform aggregate functions </a:t>
            </a:r>
            <a:r>
              <a:rPr lang="en"/>
              <a:t>that allow </a:t>
            </a:r>
            <a:r>
              <a:rPr lang="en"/>
              <a:t>any combination of fields. (The term </a:t>
            </a:r>
            <a:r>
              <a:rPr i="1" lang="en"/>
              <a:t>pivot table</a:t>
            </a:r>
            <a:r>
              <a:rPr lang="en"/>
              <a:t> comes from the fact that we are pivoting along a data axis).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21" name="Google Shape;1221;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222" name="Google Shape;1222;p105"/>
          <p:cNvGraphicFramePr/>
          <p:nvPr/>
        </p:nvGraphicFramePr>
        <p:xfrm>
          <a:off x="401338" y="1714511"/>
          <a:ext cx="3000000" cy="3000000"/>
        </p:xfrm>
        <a:graphic>
          <a:graphicData uri="http://schemas.openxmlformats.org/drawingml/2006/table">
            <a:tbl>
              <a:tblPr bandRow="1" firstRow="1">
                <a:noFill/>
                <a:tableStyleId>{AF43210B-63B5-49D1-B357-27E6CBB6E603}</a:tableStyleId>
              </a:tblPr>
              <a:tblGrid>
                <a:gridCol w="1311100"/>
                <a:gridCol w="1311100"/>
                <a:gridCol w="1311100"/>
              </a:tblGrid>
              <a:tr h="436950">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Seller</a:t>
                      </a:r>
                      <a:endParaRPr sz="1100">
                        <a:solidFill>
                          <a:srgbClr val="043461"/>
                        </a:solidFill>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992D"/>
                    </a:solidFill>
                  </a:tcPr>
                </a:tc>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Qty. Sold</a:t>
                      </a:r>
                      <a:endParaRPr sz="1400" u="none" cap="none" strike="noStrike">
                        <a:solidFill>
                          <a:srgbClr val="043461"/>
                        </a:solidFill>
                        <a:latin typeface="Arial"/>
                        <a:ea typeface="Arial"/>
                        <a:cs typeface="Arial"/>
                        <a:sym typeface="Arial"/>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ECF48"/>
                    </a:solidFill>
                  </a:tcPr>
                </a:tc>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Date</a:t>
                      </a:r>
                      <a:endParaRPr sz="1100">
                        <a:solidFill>
                          <a:srgbClr val="043461"/>
                        </a:solidFill>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EE244"/>
                    </a:solidFill>
                  </a:tcPr>
                </a:tc>
              </a:tr>
              <a:tr h="357000">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Joseph</a:t>
                      </a:r>
                      <a:endParaRPr sz="1100">
                        <a:solidFill>
                          <a:srgbClr val="043461"/>
                        </a:solidFill>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$42.50</a:t>
                      </a:r>
                      <a:endParaRPr sz="1100">
                        <a:solidFill>
                          <a:srgbClr val="043461"/>
                        </a:solidFill>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1/1/17</a:t>
                      </a:r>
                      <a:endParaRPr sz="1100">
                        <a:solidFill>
                          <a:srgbClr val="043461"/>
                        </a:solidFill>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57000">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Jacob</a:t>
                      </a:r>
                      <a:endParaRPr sz="1100">
                        <a:solidFill>
                          <a:srgbClr val="043461"/>
                        </a:solidFill>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$65.00</a:t>
                      </a:r>
                      <a:endParaRPr sz="1100">
                        <a:solidFill>
                          <a:srgbClr val="043461"/>
                        </a:solidFill>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1/3/17</a:t>
                      </a:r>
                      <a:endParaRPr sz="1100">
                        <a:solidFill>
                          <a:srgbClr val="043461"/>
                        </a:solidFill>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lt1"/>
                    </a:solidFill>
                  </a:tcPr>
                </a:tc>
              </a:tr>
              <a:tr h="357000">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Jacob</a:t>
                      </a:r>
                      <a:endParaRPr sz="1100">
                        <a:solidFill>
                          <a:srgbClr val="043461"/>
                        </a:solidFill>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$5.25</a:t>
                      </a:r>
                      <a:endParaRPr sz="1100">
                        <a:solidFill>
                          <a:srgbClr val="043461"/>
                        </a:solidFill>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1/6/17</a:t>
                      </a:r>
                      <a:endParaRPr sz="1100">
                        <a:solidFill>
                          <a:srgbClr val="043461"/>
                        </a:solidFill>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57000">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Joseph</a:t>
                      </a:r>
                      <a:endParaRPr sz="1100">
                        <a:solidFill>
                          <a:srgbClr val="043461"/>
                        </a:solidFill>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$125.00</a:t>
                      </a:r>
                      <a:endParaRPr sz="1100">
                        <a:solidFill>
                          <a:srgbClr val="043461"/>
                        </a:solidFill>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1/6/17</a:t>
                      </a:r>
                      <a:endParaRPr sz="1100">
                        <a:solidFill>
                          <a:srgbClr val="043461"/>
                        </a:solidFill>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lt1"/>
                    </a:solidFill>
                  </a:tcPr>
                </a:tc>
              </a:tr>
              <a:tr h="357000">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Jacob</a:t>
                      </a:r>
                      <a:endParaRPr sz="1100">
                        <a:solidFill>
                          <a:srgbClr val="043461"/>
                        </a:solidFill>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$3.50</a:t>
                      </a:r>
                      <a:endParaRPr sz="1100">
                        <a:solidFill>
                          <a:srgbClr val="043461"/>
                        </a:solidFill>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1/7/17</a:t>
                      </a:r>
                      <a:endParaRPr sz="1100">
                        <a:solidFill>
                          <a:srgbClr val="043461"/>
                        </a:solidFill>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57000">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Matt</a:t>
                      </a:r>
                      <a:endParaRPr sz="1100">
                        <a:solidFill>
                          <a:srgbClr val="043461"/>
                        </a:solidFill>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$32.00</a:t>
                      </a:r>
                      <a:endParaRPr sz="1100">
                        <a:solidFill>
                          <a:srgbClr val="043461"/>
                        </a:solidFill>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1/9/17</a:t>
                      </a:r>
                      <a:endParaRPr sz="1100">
                        <a:solidFill>
                          <a:srgbClr val="043461"/>
                        </a:solidFill>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lt1"/>
                    </a:solidFill>
                  </a:tcPr>
                </a:tc>
              </a:tr>
            </a:tbl>
          </a:graphicData>
        </a:graphic>
      </p:graphicFrame>
      <p:graphicFrame>
        <p:nvGraphicFramePr>
          <p:cNvPr id="1223" name="Google Shape;1223;p105"/>
          <p:cNvGraphicFramePr/>
          <p:nvPr/>
        </p:nvGraphicFramePr>
        <p:xfrm>
          <a:off x="4812495" y="1704064"/>
          <a:ext cx="3000000" cy="3000000"/>
        </p:xfrm>
        <a:graphic>
          <a:graphicData uri="http://schemas.openxmlformats.org/drawingml/2006/table">
            <a:tbl>
              <a:tblPr bandRow="1" firstRow="1">
                <a:noFill/>
                <a:tableStyleId>{AF43210B-63B5-49D1-B357-27E6CBB6E603}</a:tableStyleId>
              </a:tblPr>
              <a:tblGrid>
                <a:gridCol w="1897650"/>
                <a:gridCol w="1897650"/>
              </a:tblGrid>
              <a:tr h="417900">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Seller</a:t>
                      </a:r>
                      <a:endParaRPr sz="1100">
                        <a:solidFill>
                          <a:srgbClr val="043461"/>
                        </a:solidFill>
                      </a:endParaRPr>
                    </a:p>
                  </a:txBody>
                  <a:tcPr marT="91425" marB="91425" marR="68600"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992D"/>
                    </a:solidFill>
                  </a:tcPr>
                </a:tc>
                <a:tc>
                  <a:txBody>
                    <a:bodyPr/>
                    <a:lstStyle/>
                    <a:p>
                      <a:pPr indent="0" lvl="0" marL="0" marR="0" rtl="0" algn="l">
                        <a:spcBef>
                          <a:spcPts val="0"/>
                        </a:spcBef>
                        <a:spcAft>
                          <a:spcPts val="0"/>
                        </a:spcAft>
                        <a:buNone/>
                      </a:pPr>
                      <a:r>
                        <a:rPr lang="en" sz="1400" u="none" cap="none" strike="noStrike">
                          <a:solidFill>
                            <a:srgbClr val="FFFFFF"/>
                          </a:solidFill>
                          <a:latin typeface="Arial"/>
                          <a:ea typeface="Arial"/>
                          <a:cs typeface="Arial"/>
                          <a:sym typeface="Arial"/>
                        </a:rPr>
                        <a:t>Total Sold</a:t>
                      </a:r>
                      <a:endParaRPr sz="1400" u="none" cap="none" strike="noStrike">
                        <a:solidFill>
                          <a:srgbClr val="FFFFFF"/>
                        </a:solidFill>
                        <a:latin typeface="Arial"/>
                        <a:ea typeface="Arial"/>
                        <a:cs typeface="Arial"/>
                        <a:sym typeface="Arial"/>
                      </a:endParaRPr>
                    </a:p>
                  </a:txBody>
                  <a:tcPr marT="91425" marB="91425" marR="68600"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r>
              <a:tr h="341425">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Joseph</a:t>
                      </a:r>
                      <a:endParaRPr sz="1100">
                        <a:solidFill>
                          <a:srgbClr val="043461"/>
                        </a:solidFill>
                      </a:endParaRPr>
                    </a:p>
                  </a:txBody>
                  <a:tcPr marT="91425" marB="91425" marR="68600"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$167.50</a:t>
                      </a:r>
                      <a:endParaRPr sz="1100">
                        <a:solidFill>
                          <a:srgbClr val="043461"/>
                        </a:solidFill>
                      </a:endParaRPr>
                    </a:p>
                  </a:txBody>
                  <a:tcPr marT="91425" marB="91425" marR="68600"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41425">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Jacob</a:t>
                      </a:r>
                      <a:endParaRPr sz="1100">
                        <a:solidFill>
                          <a:srgbClr val="043461"/>
                        </a:solidFill>
                      </a:endParaRPr>
                    </a:p>
                  </a:txBody>
                  <a:tcPr marT="91425" marB="91425" marR="68600"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$73.75</a:t>
                      </a:r>
                      <a:endParaRPr sz="1100">
                        <a:solidFill>
                          <a:srgbClr val="043461"/>
                        </a:solidFill>
                      </a:endParaRPr>
                    </a:p>
                  </a:txBody>
                  <a:tcPr marT="91425" marB="91425" marR="68600"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lt1"/>
                    </a:solidFill>
                  </a:tcPr>
                </a:tc>
              </a:tr>
              <a:tr h="341425">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Matt</a:t>
                      </a:r>
                      <a:endParaRPr sz="1100">
                        <a:solidFill>
                          <a:srgbClr val="043461"/>
                        </a:solidFill>
                      </a:endParaRPr>
                    </a:p>
                  </a:txBody>
                  <a:tcPr marT="91425" marB="91425" marR="68600"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sz="1400" u="none" cap="none" strike="noStrike">
                          <a:solidFill>
                            <a:srgbClr val="043461"/>
                          </a:solidFill>
                          <a:latin typeface="Arial"/>
                          <a:ea typeface="Arial"/>
                          <a:cs typeface="Arial"/>
                          <a:sym typeface="Arial"/>
                        </a:rPr>
                        <a:t>$32.00</a:t>
                      </a:r>
                      <a:endParaRPr sz="1100">
                        <a:solidFill>
                          <a:srgbClr val="043461"/>
                        </a:solidFill>
                      </a:endParaRPr>
                    </a:p>
                  </a:txBody>
                  <a:tcPr marT="91425" marB="91425" marR="68600"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1227" name="Shape 1227"/>
        <p:cNvGrpSpPr/>
        <p:nvPr/>
      </p:nvGrpSpPr>
      <p:grpSpPr>
        <a:xfrm>
          <a:off x="0" y="0"/>
          <a:ext cx="0" cy="0"/>
          <a:chOff x="0" y="0"/>
          <a:chExt cx="0" cy="0"/>
        </a:xfrm>
      </p:grpSpPr>
      <p:sp>
        <p:nvSpPr>
          <p:cNvPr id="1228" name="Google Shape;1228;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Word to the Wise: Keep It Flat!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29" name="Google Shape;1229;p10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Modern </a:t>
            </a:r>
            <a:r>
              <a:rPr lang="en"/>
              <a:t>Business Intelligence (BI) </a:t>
            </a:r>
            <a:r>
              <a:rPr lang="en"/>
              <a:t>tools like Tableau, Sisense, and Salesforce work best if data is stored in flat CSVs—meaning column headers represent fields (vertically) on the spreadsheet. This is largely because all of these technologies </a:t>
            </a:r>
            <a:r>
              <a:rPr lang="en"/>
              <a:t>heavily utilize pivot tables as a tool for their visualizations</a:t>
            </a:r>
            <a:r>
              <a:rPr lang="en"/>
              <a:t>. </a:t>
            </a:r>
            <a:r>
              <a:rPr b="1" lang="en"/>
              <a:t>Don’t try to confuse this simplicity. “Spreadsheet magic” is a nightmare to analyze.</a:t>
            </a:r>
            <a:endParaRPr b="1"/>
          </a:p>
        </p:txBody>
      </p:sp>
      <p:sp>
        <p:nvSpPr>
          <p:cNvPr id="1230" name="Google Shape;1230;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31" name="Google Shape;1231;p106"/>
          <p:cNvPicPr preferRelativeResize="0"/>
          <p:nvPr/>
        </p:nvPicPr>
        <p:blipFill rotWithShape="1">
          <a:blip r:embed="rId3">
            <a:alphaModFix/>
          </a:blip>
          <a:srcRect b="0" l="0" r="0" t="0"/>
          <a:stretch/>
        </p:blipFill>
        <p:spPr>
          <a:xfrm>
            <a:off x="1143002" y="2368301"/>
            <a:ext cx="6858000" cy="229446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26" name="Google Shape;826;p6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Data analytics is about what two things?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2" name="Google Shape;1242;p108"/>
          <p:cNvSpPr txBox="1"/>
          <p:nvPr>
            <p:ph type="title"/>
          </p:nvPr>
        </p:nvSpPr>
        <p:spPr>
          <a:xfrm>
            <a:off x="1400" y="274875"/>
            <a:ext cx="87105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600">
                <a:solidFill>
                  <a:schemeClr val="dk1"/>
                </a:solidFill>
              </a:rPr>
              <a:t>Activity: Top Songs Pivot Table</a:t>
            </a:r>
            <a:endParaRPr sz="3600">
              <a:solidFill>
                <a:schemeClr val="dk1"/>
              </a:solidFill>
            </a:endParaRPr>
          </a:p>
          <a:p>
            <a:pPr indent="0" lvl="0" marL="0" rtl="0" algn="l">
              <a:lnSpc>
                <a:spcPct val="115000"/>
              </a:lnSpc>
              <a:spcBef>
                <a:spcPts val="800"/>
              </a:spcBef>
              <a:spcAft>
                <a:spcPts val="0"/>
              </a:spcAft>
              <a:buClr>
                <a:schemeClr val="dk1"/>
              </a:buClr>
              <a:buSzPts val="1100"/>
              <a:buFont typeface="Arial"/>
              <a:buNone/>
            </a:pPr>
            <a:r>
              <a:rPr lang="en" sz="1800">
                <a:solidFill>
                  <a:schemeClr val="dk1"/>
                </a:solidFill>
                <a:latin typeface="Roboto"/>
                <a:ea typeface="Roboto"/>
                <a:cs typeface="Roboto"/>
                <a:sym typeface="Roboto"/>
              </a:rPr>
              <a:t>In this activity, you will use a </a:t>
            </a:r>
            <a:r>
              <a:rPr lang="en" sz="1800">
                <a:solidFill>
                  <a:schemeClr val="dk1"/>
                </a:solidFill>
                <a:latin typeface="Roboto"/>
                <a:ea typeface="Roboto"/>
                <a:cs typeface="Roboto"/>
                <a:sym typeface="Roboto"/>
              </a:rPr>
              <a:t>5000</a:t>
            </a:r>
            <a:r>
              <a:rPr lang="en" sz="1800">
                <a:solidFill>
                  <a:schemeClr val="dk1"/>
                </a:solidFill>
                <a:latin typeface="Roboto"/>
                <a:ea typeface="Roboto"/>
                <a:cs typeface="Roboto"/>
                <a:sym typeface="Roboto"/>
              </a:rPr>
              <a:t> row spreadsheet containing data for the top 5000 songs from 1901 onward. Using pivot tables, you will uncover which artists have the most songs in the top 5000, the song titles, and the year each song was released.</a:t>
            </a:r>
            <a:endParaRPr sz="1800">
              <a:solidFill>
                <a:schemeClr val="dk1"/>
              </a:solidFill>
              <a:latin typeface="Roboto"/>
              <a:ea typeface="Roboto"/>
              <a:cs typeface="Roboto"/>
              <a:sym typeface="Roboto"/>
            </a:endParaRPr>
          </a:p>
          <a:p>
            <a:pPr indent="0" lvl="0" marL="0" rtl="0" algn="l">
              <a:spcBef>
                <a:spcPts val="80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1243" name="Google Shape;1243;p108"/>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17 minutes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Top Songs Pivot Table Instructions</a:t>
            </a:r>
            <a:endParaRPr/>
          </a:p>
        </p:txBody>
      </p:sp>
      <p:sp>
        <p:nvSpPr>
          <p:cNvPr id="1249" name="Google Shape;1249;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0" name="Google Shape;1250;p109"/>
          <p:cNvSpPr/>
          <p:nvPr/>
        </p:nvSpPr>
        <p:spPr>
          <a:xfrm>
            <a:off x="1170097" y="843050"/>
            <a:ext cx="7699500" cy="4887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Select all of the data in your worksheet and create a new pivot table.</a:t>
            </a:r>
            <a:endParaRPr>
              <a:latin typeface="Roboto"/>
              <a:ea typeface="Roboto"/>
              <a:cs typeface="Roboto"/>
              <a:sym typeface="Roboto"/>
            </a:endParaRPr>
          </a:p>
        </p:txBody>
      </p:sp>
      <p:sp>
        <p:nvSpPr>
          <p:cNvPr id="1251" name="Google Shape;1251;p109"/>
          <p:cNvSpPr/>
          <p:nvPr/>
        </p:nvSpPr>
        <p:spPr>
          <a:xfrm>
            <a:off x="1159950" y="1395362"/>
            <a:ext cx="7699500" cy="4887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Make a pivot table that can be filtered by year and contains two rows: </a:t>
            </a:r>
            <a:r>
              <a:rPr i="1" lang="en">
                <a:latin typeface="Roboto"/>
                <a:ea typeface="Roboto"/>
                <a:cs typeface="Roboto"/>
                <a:sym typeface="Roboto"/>
              </a:rPr>
              <a:t>Artist</a:t>
            </a:r>
            <a:r>
              <a:rPr lang="en">
                <a:latin typeface="Roboto"/>
                <a:ea typeface="Roboto"/>
                <a:cs typeface="Roboto"/>
                <a:sym typeface="Roboto"/>
              </a:rPr>
              <a:t> and </a:t>
            </a:r>
            <a:r>
              <a:rPr i="1" lang="en">
                <a:latin typeface="Roboto"/>
                <a:ea typeface="Roboto"/>
                <a:cs typeface="Roboto"/>
                <a:sym typeface="Roboto"/>
              </a:rPr>
              <a:t>Name</a:t>
            </a:r>
            <a:r>
              <a:rPr lang="en">
                <a:latin typeface="Roboto"/>
                <a:ea typeface="Roboto"/>
                <a:cs typeface="Roboto"/>
                <a:sym typeface="Roboto"/>
              </a:rPr>
              <a:t>.</a:t>
            </a:r>
            <a:endParaRPr>
              <a:latin typeface="Roboto"/>
              <a:ea typeface="Roboto"/>
              <a:cs typeface="Roboto"/>
              <a:sym typeface="Roboto"/>
            </a:endParaRPr>
          </a:p>
        </p:txBody>
      </p:sp>
      <p:sp>
        <p:nvSpPr>
          <p:cNvPr id="1252" name="Google Shape;1252;p109"/>
          <p:cNvSpPr/>
          <p:nvPr/>
        </p:nvSpPr>
        <p:spPr>
          <a:xfrm>
            <a:off x="1159950" y="1938249"/>
            <a:ext cx="7699500" cy="4887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All of an artist’s songs should be listed below their name.</a:t>
            </a:r>
            <a:endParaRPr>
              <a:latin typeface="Roboto"/>
              <a:ea typeface="Roboto"/>
              <a:cs typeface="Roboto"/>
              <a:sym typeface="Roboto"/>
            </a:endParaRPr>
          </a:p>
        </p:txBody>
      </p:sp>
      <p:sp>
        <p:nvSpPr>
          <p:cNvPr id="1253" name="Google Shape;1253;p109"/>
          <p:cNvSpPr/>
          <p:nvPr/>
        </p:nvSpPr>
        <p:spPr>
          <a:xfrm>
            <a:off x="450675" y="888477"/>
            <a:ext cx="584939" cy="198482"/>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54" name="Google Shape;1254;p109"/>
          <p:cNvSpPr/>
          <p:nvPr/>
        </p:nvSpPr>
        <p:spPr>
          <a:xfrm flipH="1" rot="10800000">
            <a:off x="450675" y="1107550"/>
            <a:ext cx="584939" cy="198482"/>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55" name="Google Shape;1255;p109"/>
          <p:cNvSpPr/>
          <p:nvPr/>
        </p:nvSpPr>
        <p:spPr>
          <a:xfrm>
            <a:off x="450675" y="1427123"/>
            <a:ext cx="584939" cy="198482"/>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56" name="Google Shape;1256;p109"/>
          <p:cNvSpPr/>
          <p:nvPr/>
        </p:nvSpPr>
        <p:spPr>
          <a:xfrm flipH="1" rot="10800000">
            <a:off x="450675" y="1646197"/>
            <a:ext cx="584939" cy="198482"/>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57" name="Google Shape;1257;p109"/>
          <p:cNvSpPr/>
          <p:nvPr/>
        </p:nvSpPr>
        <p:spPr>
          <a:xfrm>
            <a:off x="450675" y="1990120"/>
            <a:ext cx="584939" cy="198482"/>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58" name="Google Shape;1258;p109"/>
          <p:cNvSpPr/>
          <p:nvPr/>
        </p:nvSpPr>
        <p:spPr>
          <a:xfrm flipH="1" rot="10800000">
            <a:off x="450675" y="2209193"/>
            <a:ext cx="584939" cy="198482"/>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59" name="Google Shape;1259;p109"/>
          <p:cNvSpPr txBox="1"/>
          <p:nvPr>
            <p:ph idx="1" type="subTitle"/>
          </p:nvPr>
        </p:nvSpPr>
        <p:spPr>
          <a:xfrm>
            <a:off x="0" y="25047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Update your pivot table to contain values for:</a:t>
            </a:r>
            <a:endParaRPr/>
          </a:p>
        </p:txBody>
      </p:sp>
      <p:sp>
        <p:nvSpPr>
          <p:cNvPr id="1260" name="Google Shape;1260;p109"/>
          <p:cNvSpPr/>
          <p:nvPr/>
        </p:nvSpPr>
        <p:spPr>
          <a:xfrm>
            <a:off x="1170097" y="4287400"/>
            <a:ext cx="7699500" cy="4887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Sort your pivot table by descending sum of the </a:t>
            </a:r>
            <a:r>
              <a:rPr lang="en">
                <a:solidFill>
                  <a:srgbClr val="FFFFFF"/>
                </a:solidFill>
                <a:highlight>
                  <a:schemeClr val="dk1"/>
                </a:highlight>
                <a:latin typeface="Inconsolata Medium"/>
                <a:ea typeface="Inconsolata Medium"/>
                <a:cs typeface="Inconsolata Medium"/>
                <a:sym typeface="Inconsolata Medium"/>
              </a:rPr>
              <a:t>final_score</a:t>
            </a:r>
            <a:r>
              <a:rPr lang="en">
                <a:latin typeface="Roboto"/>
                <a:ea typeface="Roboto"/>
                <a:cs typeface="Roboto"/>
                <a:sym typeface="Roboto"/>
              </a:rPr>
              <a:t>.</a:t>
            </a:r>
            <a:endParaRPr>
              <a:latin typeface="Roboto"/>
              <a:ea typeface="Roboto"/>
              <a:cs typeface="Roboto"/>
              <a:sym typeface="Roboto"/>
            </a:endParaRPr>
          </a:p>
        </p:txBody>
      </p:sp>
      <p:sp>
        <p:nvSpPr>
          <p:cNvPr id="1261" name="Google Shape;1261;p109"/>
          <p:cNvSpPr/>
          <p:nvPr/>
        </p:nvSpPr>
        <p:spPr>
          <a:xfrm>
            <a:off x="450675" y="4332827"/>
            <a:ext cx="584939" cy="198482"/>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62" name="Google Shape;1262;p109"/>
          <p:cNvSpPr/>
          <p:nvPr/>
        </p:nvSpPr>
        <p:spPr>
          <a:xfrm flipH="1" rot="10800000">
            <a:off x="450675" y="4551900"/>
            <a:ext cx="584939" cy="198482"/>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63" name="Google Shape;1263;p109"/>
          <p:cNvSpPr/>
          <p:nvPr/>
        </p:nvSpPr>
        <p:spPr>
          <a:xfrm>
            <a:off x="1170099" y="2959300"/>
            <a:ext cx="4353000" cy="4887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How many songs an artist has in the top 5000</a:t>
            </a:r>
            <a:endParaRPr>
              <a:latin typeface="Roboto"/>
              <a:ea typeface="Roboto"/>
              <a:cs typeface="Roboto"/>
              <a:sym typeface="Roboto"/>
            </a:endParaRPr>
          </a:p>
        </p:txBody>
      </p:sp>
      <p:sp>
        <p:nvSpPr>
          <p:cNvPr id="1264" name="Google Shape;1264;p109"/>
          <p:cNvSpPr/>
          <p:nvPr/>
        </p:nvSpPr>
        <p:spPr>
          <a:xfrm>
            <a:off x="1159950" y="3511600"/>
            <a:ext cx="4353000" cy="4887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sum of the </a:t>
            </a:r>
            <a:r>
              <a:rPr lang="en">
                <a:solidFill>
                  <a:srgbClr val="FFFFFF"/>
                </a:solidFill>
                <a:highlight>
                  <a:srgbClr val="000000"/>
                </a:highlight>
                <a:latin typeface="Inconsolata Medium"/>
                <a:ea typeface="Inconsolata Medium"/>
                <a:cs typeface="Inconsolata Medium"/>
                <a:sym typeface="Inconsolata Medium"/>
              </a:rPr>
              <a:t>final_score</a:t>
            </a:r>
            <a:r>
              <a:rPr lang="en">
                <a:latin typeface="Roboto"/>
                <a:ea typeface="Roboto"/>
                <a:cs typeface="Roboto"/>
                <a:sym typeface="Roboto"/>
              </a:rPr>
              <a:t> of their songs. </a:t>
            </a:r>
            <a:endParaRPr>
              <a:latin typeface="Roboto"/>
              <a:ea typeface="Roboto"/>
              <a:cs typeface="Roboto"/>
              <a:sym typeface="Roboto"/>
            </a:endParaRPr>
          </a:p>
        </p:txBody>
      </p:sp>
      <p:sp>
        <p:nvSpPr>
          <p:cNvPr id="1265" name="Google Shape;1265;p109"/>
          <p:cNvSpPr/>
          <p:nvPr/>
        </p:nvSpPr>
        <p:spPr>
          <a:xfrm>
            <a:off x="450675" y="3004714"/>
            <a:ext cx="584939" cy="198482"/>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266" name="Google Shape;1266;p109"/>
          <p:cNvSpPr/>
          <p:nvPr/>
        </p:nvSpPr>
        <p:spPr>
          <a:xfrm flipH="1" rot="10800000">
            <a:off x="450675" y="3223788"/>
            <a:ext cx="584939" cy="198482"/>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267" name="Google Shape;1267;p109"/>
          <p:cNvSpPr/>
          <p:nvPr/>
        </p:nvSpPr>
        <p:spPr>
          <a:xfrm>
            <a:off x="450675" y="3543361"/>
            <a:ext cx="584939" cy="198482"/>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268" name="Google Shape;1268;p109"/>
          <p:cNvSpPr/>
          <p:nvPr/>
        </p:nvSpPr>
        <p:spPr>
          <a:xfrm flipH="1" rot="10800000">
            <a:off x="450675" y="3762434"/>
            <a:ext cx="584939" cy="198482"/>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1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1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9" name="Google Shape;1279;p111"/>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Lookups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1283" name="Shape 1283"/>
        <p:cNvGrpSpPr/>
        <p:nvPr/>
      </p:nvGrpSpPr>
      <p:grpSpPr>
        <a:xfrm>
          <a:off x="0" y="0"/>
          <a:ext cx="0" cy="0"/>
          <a:chOff x="0" y="0"/>
          <a:chExt cx="0" cy="0"/>
        </a:xfrm>
      </p:grpSpPr>
      <p:sp>
        <p:nvSpPr>
          <p:cNvPr id="1284" name="Google Shape;1284;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5" name="Google Shape;1285;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Look It Up with Lookups</a:t>
            </a:r>
            <a:endParaRPr/>
          </a:p>
        </p:txBody>
      </p:sp>
      <p:grpSp>
        <p:nvGrpSpPr>
          <p:cNvPr id="1286" name="Google Shape;1286;p112"/>
          <p:cNvGrpSpPr/>
          <p:nvPr/>
        </p:nvGrpSpPr>
        <p:grpSpPr>
          <a:xfrm>
            <a:off x="374086" y="658797"/>
            <a:ext cx="969876" cy="1032344"/>
            <a:chOff x="374077" y="658776"/>
            <a:chExt cx="1268973" cy="1350705"/>
          </a:xfrm>
        </p:grpSpPr>
        <p:pic>
          <p:nvPicPr>
            <p:cNvPr id="1287" name="Google Shape;1287;p112"/>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288" name="Google Shape;1288;p112"/>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289" name="Google Shape;1289;p112"/>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Assume this table is gigantic. How would we </a:t>
            </a:r>
            <a:r>
              <a:rPr b="1" lang="en" sz="1800">
                <a:solidFill>
                  <a:schemeClr val="dk1"/>
                </a:solidFill>
                <a:latin typeface="Roboto"/>
                <a:ea typeface="Roboto"/>
                <a:cs typeface="Roboto"/>
                <a:sym typeface="Roboto"/>
              </a:rPr>
              <a:t>retrieve</a:t>
            </a:r>
            <a:r>
              <a:rPr lang="en" sz="1800">
                <a:solidFill>
                  <a:schemeClr val="dk1"/>
                </a:solidFill>
                <a:latin typeface="Roboto"/>
                <a:ea typeface="Roboto"/>
                <a:cs typeface="Roboto"/>
                <a:sym typeface="Roboto"/>
              </a:rPr>
              <a:t> the population of a specific planet for use in another formula?</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graphicFrame>
        <p:nvGraphicFramePr>
          <p:cNvPr id="1290" name="Google Shape;1290;p112"/>
          <p:cNvGraphicFramePr/>
          <p:nvPr/>
        </p:nvGraphicFramePr>
        <p:xfrm>
          <a:off x="1478675" y="1643167"/>
          <a:ext cx="3000000" cy="3000000"/>
        </p:xfrm>
        <a:graphic>
          <a:graphicData uri="http://schemas.openxmlformats.org/drawingml/2006/table">
            <a:tbl>
              <a:tblPr bandRow="1" firstRow="1">
                <a:noFill/>
                <a:tableStyleId>{AF43210B-63B5-49D1-B357-27E6CBB6E603}</a:tableStyleId>
              </a:tblPr>
              <a:tblGrid>
                <a:gridCol w="2789500"/>
                <a:gridCol w="2789500"/>
              </a:tblGrid>
              <a:tr h="383500">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Planet</a:t>
                      </a:r>
                      <a:endParaRPr>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992D"/>
                    </a:solidFill>
                  </a:tcPr>
                </a:tc>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Population</a:t>
                      </a:r>
                      <a:endParaRPr>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ECF48"/>
                    </a:solidFill>
                  </a:tcPr>
                </a:tc>
              </a:tr>
              <a:tr h="383500">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Zeelo</a:t>
                      </a:r>
                      <a:endParaRPr u="none" cap="none" strike="noStrike">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5020</a:t>
                      </a:r>
                      <a:endParaRPr>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83500">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Merinoa</a:t>
                      </a:r>
                      <a:endParaRPr u="none" cap="none" strike="noStrike">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380</a:t>
                      </a:r>
                      <a:endParaRPr>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r h="383500">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Cardboard Box</a:t>
                      </a:r>
                      <a:endParaRPr>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2</a:t>
                      </a:r>
                      <a:endParaRPr>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83500">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a:t>
                      </a:r>
                      <a:endParaRPr u="none" cap="none" strike="noStrike">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a:t>
                      </a:r>
                      <a:endParaRPr u="none" cap="none" strike="noStrike">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r h="383500">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Asteroid 9</a:t>
                      </a:r>
                      <a:endParaRPr>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95</a:t>
                      </a:r>
                      <a:endParaRPr>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1294" name="Shape 1294"/>
        <p:cNvGrpSpPr/>
        <p:nvPr/>
      </p:nvGrpSpPr>
      <p:grpSpPr>
        <a:xfrm>
          <a:off x="0" y="0"/>
          <a:ext cx="0" cy="0"/>
          <a:chOff x="0" y="0"/>
          <a:chExt cx="0" cy="0"/>
        </a:xfrm>
      </p:grpSpPr>
      <p:sp>
        <p:nvSpPr>
          <p:cNvPr id="1295" name="Google Shape;1295;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6" name="Google Shape;1296;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Look It Up with Lookups</a:t>
            </a:r>
            <a:endParaRPr/>
          </a:p>
        </p:txBody>
      </p:sp>
      <p:grpSp>
        <p:nvGrpSpPr>
          <p:cNvPr id="1297" name="Google Shape;1297;p113"/>
          <p:cNvGrpSpPr/>
          <p:nvPr/>
        </p:nvGrpSpPr>
        <p:grpSpPr>
          <a:xfrm>
            <a:off x="374086" y="658797"/>
            <a:ext cx="969876" cy="1032344"/>
            <a:chOff x="374077" y="658776"/>
            <a:chExt cx="1268973" cy="1350705"/>
          </a:xfrm>
        </p:grpSpPr>
        <p:pic>
          <p:nvPicPr>
            <p:cNvPr id="1298" name="Google Shape;1298;p113"/>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299" name="Google Shape;1299;p113"/>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300" name="Google Shape;1300;p113"/>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Assume this table is gigantic. How would we </a:t>
            </a:r>
            <a:r>
              <a:rPr b="1" lang="en" sz="1800">
                <a:solidFill>
                  <a:schemeClr val="dk1"/>
                </a:solidFill>
                <a:latin typeface="Roboto"/>
                <a:ea typeface="Roboto"/>
                <a:cs typeface="Roboto"/>
                <a:sym typeface="Roboto"/>
              </a:rPr>
              <a:t>retrieve</a:t>
            </a:r>
            <a:r>
              <a:rPr lang="en" sz="1800">
                <a:solidFill>
                  <a:schemeClr val="dk1"/>
                </a:solidFill>
                <a:latin typeface="Roboto"/>
                <a:ea typeface="Roboto"/>
                <a:cs typeface="Roboto"/>
                <a:sym typeface="Roboto"/>
              </a:rPr>
              <a:t> the population of a specific planet for use in another formula?</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graphicFrame>
        <p:nvGraphicFramePr>
          <p:cNvPr id="1301" name="Google Shape;1301;p113"/>
          <p:cNvGraphicFramePr/>
          <p:nvPr/>
        </p:nvGraphicFramePr>
        <p:xfrm>
          <a:off x="2548200" y="2491442"/>
          <a:ext cx="3000000" cy="3000000"/>
        </p:xfrm>
        <a:graphic>
          <a:graphicData uri="http://schemas.openxmlformats.org/drawingml/2006/table">
            <a:tbl>
              <a:tblPr bandRow="1" firstRow="1">
                <a:noFill/>
                <a:tableStyleId>{AF43210B-63B5-49D1-B357-27E6CBB6E603}</a:tableStyleId>
              </a:tblPr>
              <a:tblGrid>
                <a:gridCol w="2633925"/>
                <a:gridCol w="2633925"/>
              </a:tblGrid>
              <a:tr h="377000">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Planet</a:t>
                      </a:r>
                      <a:endParaRPr>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992D"/>
                    </a:solidFill>
                  </a:tcPr>
                </a:tc>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Population</a:t>
                      </a:r>
                      <a:endParaRPr>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ECF48"/>
                    </a:solidFill>
                  </a:tcPr>
                </a:tc>
              </a:tr>
              <a:tr h="377000">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Zeelo</a:t>
                      </a:r>
                      <a:endParaRPr u="none" cap="none" strike="noStrike">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5020</a:t>
                      </a:r>
                      <a:endParaRPr>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77000">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Merinoa</a:t>
                      </a:r>
                      <a:endParaRPr u="none" cap="none" strike="noStrike">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380</a:t>
                      </a:r>
                      <a:endParaRPr>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r h="377000">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Cardboard Box</a:t>
                      </a:r>
                      <a:endParaRPr>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2</a:t>
                      </a:r>
                      <a:endParaRPr>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77000">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a:t>
                      </a:r>
                      <a:endParaRPr u="none" cap="none" strike="noStrike">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a:t>
                      </a:r>
                      <a:endParaRPr u="none" cap="none" strike="noStrike">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r h="377000">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Asteroid 9</a:t>
                      </a:r>
                      <a:endParaRPr>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u="none" cap="none" strike="noStrike">
                          <a:solidFill>
                            <a:srgbClr val="043461"/>
                          </a:solidFill>
                          <a:latin typeface="Roboto"/>
                          <a:ea typeface="Roboto"/>
                          <a:cs typeface="Roboto"/>
                          <a:sym typeface="Roboto"/>
                        </a:rPr>
                        <a:t>95</a:t>
                      </a:r>
                      <a:endParaRPr>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grpSp>
        <p:nvGrpSpPr>
          <p:cNvPr id="1302" name="Google Shape;1302;p113"/>
          <p:cNvGrpSpPr/>
          <p:nvPr/>
        </p:nvGrpSpPr>
        <p:grpSpPr>
          <a:xfrm>
            <a:off x="1275482" y="1446696"/>
            <a:ext cx="1051008" cy="1093391"/>
            <a:chOff x="5390225" y="663425"/>
            <a:chExt cx="1344000" cy="1398199"/>
          </a:xfrm>
        </p:grpSpPr>
        <p:pic>
          <p:nvPicPr>
            <p:cNvPr id="1303" name="Google Shape;1303;p113"/>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1304" name="Google Shape;1304;p113"/>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1305" name="Google Shape;1305;p113"/>
          <p:cNvSpPr txBox="1"/>
          <p:nvPr/>
        </p:nvSpPr>
        <p:spPr>
          <a:xfrm>
            <a:off x="2174847" y="1728939"/>
            <a:ext cx="9450600" cy="528900"/>
          </a:xfrm>
          <a:prstGeom prst="rect">
            <a:avLst/>
          </a:prstGeom>
          <a:noFill/>
          <a:ln>
            <a:noFill/>
          </a:ln>
        </p:spPr>
        <p:txBody>
          <a:bodyPr anchorCtr="0" anchor="t" bIns="34275" lIns="342900" spcFirstLastPara="1" rIns="137150" wrap="square" tIns="68575">
            <a:noAutofit/>
          </a:bodyPr>
          <a:lstStyle/>
          <a:p>
            <a:pPr indent="0" lvl="0" marL="0" marR="0" rtl="0" algn="l">
              <a:lnSpc>
                <a:spcPct val="100000"/>
              </a:lnSpc>
              <a:spcBef>
                <a:spcPts val="0"/>
              </a:spcBef>
              <a:spcAft>
                <a:spcPts val="0"/>
              </a:spcAft>
              <a:buClr>
                <a:schemeClr val="dk1"/>
              </a:buClr>
              <a:buSzPts val="1400"/>
              <a:buFont typeface="Arial"/>
              <a:buNone/>
            </a:pPr>
            <a:r>
              <a:rPr lang="en" sz="1800">
                <a:solidFill>
                  <a:schemeClr val="dk1"/>
                </a:solidFill>
                <a:latin typeface="Inconsolata"/>
                <a:ea typeface="Inconsolata"/>
                <a:cs typeface="Inconsolata"/>
                <a:sym typeface="Inconsolata"/>
              </a:rPr>
              <a:t>=vlookup( &lt;value&gt;, &lt;full table&gt;, </a:t>
            </a:r>
            <a:endParaRPr sz="1800">
              <a:solidFill>
                <a:schemeClr val="dk1"/>
              </a:solidFill>
              <a:latin typeface="Inconsolata"/>
              <a:ea typeface="Inconsolata"/>
              <a:cs typeface="Inconsolata"/>
              <a:sym typeface="Inconsolata"/>
            </a:endParaRPr>
          </a:p>
          <a:p>
            <a:pPr indent="0" lvl="0" marL="0" marR="0" rtl="0" algn="l">
              <a:lnSpc>
                <a:spcPct val="100000"/>
              </a:lnSpc>
              <a:spcBef>
                <a:spcPts val="0"/>
              </a:spcBef>
              <a:spcAft>
                <a:spcPts val="0"/>
              </a:spcAft>
              <a:buClr>
                <a:schemeClr val="dk1"/>
              </a:buClr>
              <a:buSzPts val="1400"/>
              <a:buFont typeface="Arial"/>
              <a:buNone/>
            </a:pPr>
            <a:r>
              <a:rPr lang="en" sz="1800">
                <a:solidFill>
                  <a:schemeClr val="dk1"/>
                </a:solidFill>
                <a:latin typeface="Inconsolata"/>
                <a:ea typeface="Inconsolata"/>
                <a:cs typeface="Inconsolata"/>
                <a:sym typeface="Inconsolata"/>
              </a:rPr>
              <a:t>&lt;column to retrieve&gt;,&lt;match parameter&gt;)</a:t>
            </a:r>
            <a:endParaRPr sz="1800">
              <a:latin typeface="Inconsolata"/>
              <a:ea typeface="Inconsolata"/>
              <a:cs typeface="Inconsolata"/>
              <a:sym typeface="Inconsolata"/>
            </a:endParaRPr>
          </a:p>
          <a:p>
            <a:pPr indent="0" lvl="0" marL="0" marR="0" rtl="0" algn="l">
              <a:lnSpc>
                <a:spcPct val="100000"/>
              </a:lnSpc>
              <a:spcBef>
                <a:spcPts val="800"/>
              </a:spcBef>
              <a:spcAft>
                <a:spcPts val="0"/>
              </a:spcAft>
              <a:buClr>
                <a:schemeClr val="dk1"/>
              </a:buClr>
              <a:buSzPts val="1400"/>
              <a:buFont typeface="Arial"/>
              <a:buNone/>
            </a:pPr>
            <a:r>
              <a:t/>
            </a:r>
            <a:endParaRPr sz="1800">
              <a:solidFill>
                <a:schemeClr val="dk1"/>
              </a:solidFill>
              <a:latin typeface="Inconsolata"/>
              <a:ea typeface="Inconsolata"/>
              <a:cs typeface="Inconsolata"/>
              <a:sym typeface="Inconsolat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1309" name="Shape 1309"/>
        <p:cNvGrpSpPr/>
        <p:nvPr/>
      </p:nvGrpSpPr>
      <p:grpSpPr>
        <a:xfrm>
          <a:off x="0" y="0"/>
          <a:ext cx="0" cy="0"/>
          <a:chOff x="0" y="0"/>
          <a:chExt cx="0" cy="0"/>
        </a:xfrm>
      </p:grpSpPr>
      <p:sp>
        <p:nvSpPr>
          <p:cNvPr id="1310" name="Google Shape;1310;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1" name="Google Shape;1311;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Look It Up with Lookups</a:t>
            </a:r>
            <a:endParaRPr/>
          </a:p>
        </p:txBody>
      </p:sp>
      <p:grpSp>
        <p:nvGrpSpPr>
          <p:cNvPr id="1312" name="Google Shape;1312;p114"/>
          <p:cNvGrpSpPr/>
          <p:nvPr/>
        </p:nvGrpSpPr>
        <p:grpSpPr>
          <a:xfrm>
            <a:off x="374086" y="658797"/>
            <a:ext cx="969876" cy="1032344"/>
            <a:chOff x="374077" y="658776"/>
            <a:chExt cx="1268973" cy="1350705"/>
          </a:xfrm>
        </p:grpSpPr>
        <p:pic>
          <p:nvPicPr>
            <p:cNvPr id="1313" name="Google Shape;1313;p114"/>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314" name="Google Shape;1314;p114"/>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315" name="Google Shape;1315;p114"/>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What will this yield?</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=vlookup( “Asteroid 9”, Planets, 3, FALSE)</a:t>
            </a:r>
            <a:endParaRPr sz="18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graphicFrame>
        <p:nvGraphicFramePr>
          <p:cNvPr id="1316" name="Google Shape;1316;p114"/>
          <p:cNvGraphicFramePr/>
          <p:nvPr/>
        </p:nvGraphicFramePr>
        <p:xfrm>
          <a:off x="983747" y="1726238"/>
          <a:ext cx="3000000" cy="3000000"/>
        </p:xfrm>
        <a:graphic>
          <a:graphicData uri="http://schemas.openxmlformats.org/drawingml/2006/table">
            <a:tbl>
              <a:tblPr bandRow="1" firstRow="1">
                <a:noFill/>
                <a:tableStyleId>{AF43210B-63B5-49D1-B357-27E6CBB6E603}</a:tableStyleId>
              </a:tblPr>
              <a:tblGrid>
                <a:gridCol w="2298075"/>
                <a:gridCol w="2298075"/>
                <a:gridCol w="2298075"/>
              </a:tblGrid>
              <a:tr h="406825">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Planet</a:t>
                      </a:r>
                      <a:endParaRPr sz="1100">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992D"/>
                    </a:solidFill>
                  </a:tcPr>
                </a:tc>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Population</a:t>
                      </a:r>
                      <a:endParaRPr sz="1100">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ECF48"/>
                    </a:solidFill>
                  </a:tcPr>
                </a:tc>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Species</a:t>
                      </a:r>
                      <a:endParaRPr sz="1100">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EE244"/>
                    </a:solidFill>
                  </a:tcPr>
                </a:tc>
              </a:tr>
              <a:tr h="406825">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Zeelo</a:t>
                      </a:r>
                      <a:endParaRPr sz="1700" u="none" cap="none" strike="noStrike">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5020</a:t>
                      </a:r>
                      <a:endParaRPr sz="1100">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Zoltans</a:t>
                      </a:r>
                      <a:endParaRPr sz="1700" u="none" cap="none" strike="noStrike">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06825">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Merinoa</a:t>
                      </a:r>
                      <a:endParaRPr sz="1700" u="none" cap="none" strike="noStrike">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380</a:t>
                      </a:r>
                      <a:endParaRPr sz="1100">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Murphies</a:t>
                      </a:r>
                      <a:endParaRPr sz="1700" u="none" cap="none" strike="noStrike">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r h="406825">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Cardboard Box</a:t>
                      </a:r>
                      <a:endParaRPr sz="1100">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2</a:t>
                      </a:r>
                      <a:endParaRPr sz="1100">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Hambones</a:t>
                      </a:r>
                      <a:endParaRPr sz="1100">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08575">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a:t>
                      </a:r>
                      <a:endParaRPr sz="1700" u="none" cap="none" strike="noStrike">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a:t>
                      </a:r>
                      <a:endParaRPr sz="1700" u="none" cap="none" strike="noStrike">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t/>
                      </a:r>
                      <a:endParaRPr sz="1700" u="none" cap="none" strike="noStrike">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r h="406825">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Asteroid 9</a:t>
                      </a:r>
                      <a:endParaRPr sz="1100">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95</a:t>
                      </a:r>
                      <a:endParaRPr sz="1100">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Asterisks</a:t>
                      </a:r>
                      <a:endParaRPr sz="1100">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1320" name="Shape 1320"/>
        <p:cNvGrpSpPr/>
        <p:nvPr/>
      </p:nvGrpSpPr>
      <p:grpSpPr>
        <a:xfrm>
          <a:off x="0" y="0"/>
          <a:ext cx="0" cy="0"/>
          <a:chOff x="0" y="0"/>
          <a:chExt cx="0" cy="0"/>
        </a:xfrm>
      </p:grpSpPr>
      <p:graphicFrame>
        <p:nvGraphicFramePr>
          <p:cNvPr id="1321" name="Google Shape;1321;p115"/>
          <p:cNvGraphicFramePr/>
          <p:nvPr/>
        </p:nvGraphicFramePr>
        <p:xfrm>
          <a:off x="983747" y="1726238"/>
          <a:ext cx="3000000" cy="3000000"/>
        </p:xfrm>
        <a:graphic>
          <a:graphicData uri="http://schemas.openxmlformats.org/drawingml/2006/table">
            <a:tbl>
              <a:tblPr bandRow="1" firstRow="1">
                <a:noFill/>
                <a:tableStyleId>{AF43210B-63B5-49D1-B357-27E6CBB6E603}</a:tableStyleId>
              </a:tblPr>
              <a:tblGrid>
                <a:gridCol w="2298075"/>
                <a:gridCol w="2298075"/>
                <a:gridCol w="2298075"/>
              </a:tblGrid>
              <a:tr h="406825">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Planet</a:t>
                      </a:r>
                      <a:endParaRPr sz="1100">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992D"/>
                    </a:solidFill>
                  </a:tcPr>
                </a:tc>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Population</a:t>
                      </a:r>
                      <a:endParaRPr sz="1100">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ECF48"/>
                    </a:solidFill>
                  </a:tcPr>
                </a:tc>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Species</a:t>
                      </a:r>
                      <a:endParaRPr sz="1100">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EE244"/>
                    </a:solidFill>
                  </a:tcPr>
                </a:tc>
              </a:tr>
              <a:tr h="406825">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Zeelo</a:t>
                      </a:r>
                      <a:endParaRPr sz="1700" u="none" cap="none" strike="noStrike">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5020</a:t>
                      </a:r>
                      <a:endParaRPr sz="1100">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Zoltans</a:t>
                      </a:r>
                      <a:endParaRPr sz="1700" u="none" cap="none" strike="noStrike">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06825">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Merinoa</a:t>
                      </a:r>
                      <a:endParaRPr sz="1700" u="none" cap="none" strike="noStrike">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380</a:t>
                      </a:r>
                      <a:endParaRPr sz="1100">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Murphies</a:t>
                      </a:r>
                      <a:endParaRPr sz="1700" u="none" cap="none" strike="noStrike">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r h="406825">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Cardboard Box</a:t>
                      </a:r>
                      <a:endParaRPr sz="1100">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2</a:t>
                      </a:r>
                      <a:endParaRPr sz="1100">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Hambones</a:t>
                      </a:r>
                      <a:endParaRPr sz="1100">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08575">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a:t>
                      </a:r>
                      <a:endParaRPr sz="1700" u="none" cap="none" strike="noStrike">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a:t>
                      </a:r>
                      <a:endParaRPr sz="1700" u="none" cap="none" strike="noStrike">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t/>
                      </a:r>
                      <a:endParaRPr sz="1700" u="none" cap="none" strike="noStrike">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r h="406825">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Asteroid 9</a:t>
                      </a:r>
                      <a:endParaRPr sz="1100">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sz="1700" u="none" cap="none" strike="noStrike">
                          <a:solidFill>
                            <a:srgbClr val="043461"/>
                          </a:solidFill>
                          <a:latin typeface="Roboto"/>
                          <a:ea typeface="Roboto"/>
                          <a:cs typeface="Roboto"/>
                          <a:sym typeface="Roboto"/>
                        </a:rPr>
                        <a:t>95</a:t>
                      </a:r>
                      <a:endParaRPr sz="1100">
                        <a:solidFill>
                          <a:srgbClr val="043461"/>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sz="1700" u="none" cap="none" strike="noStrike">
                          <a:solidFill>
                            <a:srgbClr val="FFFFFF"/>
                          </a:solidFill>
                          <a:latin typeface="Roboto"/>
                          <a:ea typeface="Roboto"/>
                          <a:cs typeface="Roboto"/>
                          <a:sym typeface="Roboto"/>
                        </a:rPr>
                        <a:t>Asterisks</a:t>
                      </a:r>
                      <a:endParaRPr sz="1100">
                        <a:solidFill>
                          <a:srgbClr val="FFFFFF"/>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bl>
          </a:graphicData>
        </a:graphic>
      </p:graphicFrame>
      <p:sp>
        <p:nvSpPr>
          <p:cNvPr id="1322" name="Google Shape;1322;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23" name="Google Shape;1323;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Look It Up with Lookups</a:t>
            </a:r>
            <a:endParaRPr/>
          </a:p>
        </p:txBody>
      </p:sp>
      <p:grpSp>
        <p:nvGrpSpPr>
          <p:cNvPr id="1324" name="Google Shape;1324;p115"/>
          <p:cNvGrpSpPr/>
          <p:nvPr/>
        </p:nvGrpSpPr>
        <p:grpSpPr>
          <a:xfrm>
            <a:off x="374086" y="658797"/>
            <a:ext cx="969876" cy="1032344"/>
            <a:chOff x="374077" y="658776"/>
            <a:chExt cx="1268973" cy="1350705"/>
          </a:xfrm>
        </p:grpSpPr>
        <p:pic>
          <p:nvPicPr>
            <p:cNvPr id="1325" name="Google Shape;1325;p115"/>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326" name="Google Shape;1326;p115"/>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327" name="Google Shape;1327;p115"/>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What will this yield?</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Inconsolata"/>
                <a:ea typeface="Inconsolata"/>
                <a:cs typeface="Inconsolata"/>
                <a:sym typeface="Inconsolata"/>
              </a:rPr>
              <a:t>=vlookup( “Asteroid 9”, Planets, 3, FALSE)</a:t>
            </a:r>
            <a:endParaRPr sz="18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grpSp>
        <p:nvGrpSpPr>
          <p:cNvPr id="1328" name="Google Shape;1328;p115"/>
          <p:cNvGrpSpPr/>
          <p:nvPr/>
        </p:nvGrpSpPr>
        <p:grpSpPr>
          <a:xfrm>
            <a:off x="7067069" y="3250469"/>
            <a:ext cx="810900" cy="771235"/>
            <a:chOff x="462153" y="3493260"/>
            <a:chExt cx="1081200" cy="1028313"/>
          </a:xfrm>
        </p:grpSpPr>
        <p:pic>
          <p:nvPicPr>
            <p:cNvPr id="1329" name="Google Shape;1329;p115"/>
            <p:cNvPicPr preferRelativeResize="0"/>
            <p:nvPr/>
          </p:nvPicPr>
          <p:blipFill rotWithShape="1">
            <a:blip r:embed="rId4">
              <a:alphaModFix/>
            </a:blip>
            <a:srcRect b="0" l="0" r="0" t="0"/>
            <a:stretch/>
          </p:blipFill>
          <p:spPr>
            <a:xfrm>
              <a:off x="540564" y="3569681"/>
              <a:ext cx="924300" cy="951892"/>
            </a:xfrm>
            <a:prstGeom prst="rect">
              <a:avLst/>
            </a:prstGeom>
            <a:noFill/>
            <a:ln>
              <a:noFill/>
            </a:ln>
            <a:effectLst>
              <a:outerShdw blurRad="304800" sx="66000" rotWithShape="0" algn="ctr" dir="5400000" dist="12700" sy="66000">
                <a:srgbClr val="000000">
                  <a:alpha val="49800"/>
                </a:srgbClr>
              </a:outerShdw>
            </a:effectLst>
          </p:spPr>
        </p:pic>
        <p:sp>
          <p:nvSpPr>
            <p:cNvPr id="1330" name="Google Shape;1330;p115"/>
            <p:cNvSpPr txBox="1"/>
            <p:nvPr/>
          </p:nvSpPr>
          <p:spPr>
            <a:xfrm>
              <a:off x="462153" y="3493260"/>
              <a:ext cx="1081200" cy="8661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lt1"/>
                </a:buClr>
                <a:buSzPts val="3300"/>
                <a:buFont typeface="Courier"/>
                <a:buNone/>
              </a:pPr>
              <a:r>
                <a:rPr b="0" lang="en" sz="3300">
                  <a:solidFill>
                    <a:schemeClr val="lt1"/>
                  </a:solidFill>
                  <a:latin typeface="Courier"/>
                  <a:ea typeface="Courier"/>
                  <a:cs typeface="Courier"/>
                  <a:sym typeface="Courier"/>
                </a:rPr>
                <a:t>A</a:t>
              </a:r>
              <a:endParaRPr sz="1100"/>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1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1" name="Google Shape;1341;p117"/>
          <p:cNvSpPr txBox="1"/>
          <p:nvPr>
            <p:ph type="title"/>
          </p:nvPr>
        </p:nvSpPr>
        <p:spPr>
          <a:xfrm>
            <a:off x="1400" y="274875"/>
            <a:ext cx="8836800" cy="3265800"/>
          </a:xfrm>
          <a:prstGeom prst="rect">
            <a:avLst/>
          </a:prstGeom>
        </p:spPr>
        <p:txBody>
          <a:bodyPr anchorCtr="0" anchor="t" bIns="91425" lIns="2560300" spcFirstLastPara="1" rIns="91425" wrap="square" tIns="457200">
            <a:noAutofit/>
          </a:bodyPr>
          <a:lstStyle/>
          <a:p>
            <a:pPr indent="0" lvl="0" marL="0" rtl="0" algn="l">
              <a:lnSpc>
                <a:spcPct val="115000"/>
              </a:lnSpc>
              <a:spcBef>
                <a:spcPts val="0"/>
              </a:spcBef>
              <a:spcAft>
                <a:spcPts val="0"/>
              </a:spcAft>
              <a:buClr>
                <a:schemeClr val="dk1"/>
              </a:buClr>
              <a:buSzPts val="1100"/>
              <a:buFont typeface="Arial"/>
              <a:buNone/>
            </a:pPr>
            <a:r>
              <a:rPr lang="en" sz="3600">
                <a:solidFill>
                  <a:schemeClr val="dk1"/>
                </a:solidFill>
              </a:rPr>
              <a:t>Partner Activity: Product Pivot</a:t>
            </a:r>
            <a:endParaRPr sz="3600">
              <a:solidFill>
                <a:schemeClr val="dk1"/>
              </a:solidFill>
            </a:endParaRPr>
          </a:p>
          <a:p>
            <a:pPr indent="0" lvl="0" marL="0" rtl="0" algn="l">
              <a:lnSpc>
                <a:spcPct val="115000"/>
              </a:lnSpc>
              <a:spcBef>
                <a:spcPts val="800"/>
              </a:spcBef>
              <a:spcAft>
                <a:spcPts val="0"/>
              </a:spcAft>
              <a:buClr>
                <a:schemeClr val="dk1"/>
              </a:buClr>
              <a:buSzPts val="1100"/>
              <a:buFont typeface="Arial"/>
              <a:buNone/>
            </a:pPr>
            <a:r>
              <a:rPr lang="en" sz="1800">
                <a:solidFill>
                  <a:schemeClr val="dk1"/>
                </a:solidFill>
                <a:latin typeface="Roboto"/>
                <a:ea typeface="Roboto"/>
                <a:cs typeface="Roboto"/>
                <a:sym typeface="Roboto"/>
              </a:rPr>
              <a:t>An independent artist who sells their designs on products in an online store has called upon the class to create a table which visualizes the cost of their recent orders. Using lookups, create a pivot table which serves this purpose.</a:t>
            </a:r>
            <a:endParaRPr>
              <a:solidFill>
                <a:schemeClr val="dk1"/>
              </a:solidFill>
              <a:latin typeface="Roboto"/>
              <a:ea typeface="Roboto"/>
              <a:cs typeface="Roboto"/>
              <a:sym typeface="Roboto"/>
            </a:endParaRPr>
          </a:p>
          <a:p>
            <a:pPr indent="0" lvl="0" marL="0" rtl="0" algn="l">
              <a:lnSpc>
                <a:spcPct val="115000"/>
              </a:lnSpc>
              <a:spcBef>
                <a:spcPts val="800"/>
              </a:spcBef>
              <a:spcAft>
                <a:spcPts val="0"/>
              </a:spcAft>
              <a:buNone/>
            </a:pPr>
            <a:r>
              <a:t/>
            </a:r>
            <a:endParaRPr/>
          </a:p>
        </p:txBody>
      </p:sp>
      <p:sp>
        <p:nvSpPr>
          <p:cNvPr id="1342" name="Google Shape;1342;p117"/>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pic>
        <p:nvPicPr>
          <p:cNvPr id="831" name="Google Shape;831;p64"/>
          <p:cNvPicPr preferRelativeResize="0"/>
          <p:nvPr/>
        </p:nvPicPr>
        <p:blipFill rotWithShape="1">
          <a:blip r:embed="rId3">
            <a:alphaModFix/>
          </a:blip>
          <a:srcRect b="0" l="0" r="0" t="0"/>
          <a:stretch/>
        </p:blipFill>
        <p:spPr>
          <a:xfrm>
            <a:off x="1289199" y="9390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832" name="Google Shape;832;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33" name="Google Shape;833;p64"/>
          <p:cNvSpPr txBox="1"/>
          <p:nvPr/>
        </p:nvSpPr>
        <p:spPr>
          <a:xfrm>
            <a:off x="1199225" y="7396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6000">
                <a:solidFill>
                  <a:srgbClr val="FFFFFF"/>
                </a:solidFill>
                <a:latin typeface="Courier"/>
                <a:ea typeface="Courier"/>
                <a:cs typeface="Courier"/>
                <a:sym typeface="Courier"/>
              </a:rPr>
              <a:t>A</a:t>
            </a:r>
            <a:endParaRPr sz="6000">
              <a:solidFill>
                <a:srgbClr val="FFFFFF"/>
              </a:solidFill>
            </a:endParaRPr>
          </a:p>
        </p:txBody>
      </p:sp>
      <p:sp>
        <p:nvSpPr>
          <p:cNvPr id="834" name="Google Shape;834;p64"/>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4"/>
          <p:cNvSpPr txBox="1"/>
          <p:nvPr/>
        </p:nvSpPr>
        <p:spPr>
          <a:xfrm>
            <a:off x="1863650" y="1873225"/>
            <a:ext cx="66243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chemeClr val="dk1"/>
                </a:solidFill>
                <a:latin typeface="Oswald"/>
                <a:ea typeface="Oswald"/>
                <a:cs typeface="Oswald"/>
                <a:sym typeface="Oswald"/>
              </a:rPr>
              <a:t>Fundamentally, data analytics </a:t>
            </a:r>
            <a:br>
              <a:rPr lang="en" sz="3600">
                <a:solidFill>
                  <a:schemeClr val="dk1"/>
                </a:solidFill>
                <a:latin typeface="Oswald"/>
                <a:ea typeface="Oswald"/>
                <a:cs typeface="Oswald"/>
                <a:sym typeface="Oswald"/>
              </a:rPr>
            </a:br>
            <a:r>
              <a:rPr lang="en" sz="3600">
                <a:solidFill>
                  <a:schemeClr val="dk1"/>
                </a:solidFill>
                <a:latin typeface="Oswald"/>
                <a:ea typeface="Oswald"/>
                <a:cs typeface="Oswald"/>
                <a:sym typeface="Oswald"/>
              </a:rPr>
              <a:t>is about </a:t>
            </a:r>
            <a:r>
              <a:rPr lang="en" sz="3600">
                <a:solidFill>
                  <a:schemeClr val="dk1"/>
                </a:solidFill>
                <a:highlight>
                  <a:srgbClr val="FFFF00"/>
                </a:highlight>
                <a:latin typeface="Oswald"/>
                <a:ea typeface="Oswald"/>
                <a:cs typeface="Oswald"/>
                <a:sym typeface="Oswald"/>
              </a:rPr>
              <a:t>storytelling</a:t>
            </a:r>
            <a:r>
              <a:rPr lang="en" sz="3600">
                <a:solidFill>
                  <a:schemeClr val="dk1"/>
                </a:solidFill>
                <a:latin typeface="Oswald"/>
                <a:ea typeface="Oswald"/>
                <a:cs typeface="Oswald"/>
                <a:sym typeface="Oswald"/>
              </a:rPr>
              <a:t> and </a:t>
            </a:r>
            <a:r>
              <a:rPr lang="en" sz="3600">
                <a:solidFill>
                  <a:schemeClr val="dk1"/>
                </a:solidFill>
                <a:highlight>
                  <a:srgbClr val="FFFF00"/>
                </a:highlight>
                <a:latin typeface="Oswald"/>
                <a:ea typeface="Oswald"/>
                <a:cs typeface="Oswald"/>
                <a:sym typeface="Oswald"/>
              </a:rPr>
              <a:t>truth-telling</a:t>
            </a:r>
            <a:r>
              <a:rPr lang="en" sz="3600">
                <a:solidFill>
                  <a:schemeClr val="dk1"/>
                </a:solidFill>
                <a:latin typeface="Oswald"/>
                <a:ea typeface="Oswald"/>
                <a:cs typeface="Oswald"/>
                <a:sym typeface="Oswald"/>
              </a:rPr>
              <a:t>.</a:t>
            </a:r>
            <a:endParaRPr sz="3600">
              <a:solidFill>
                <a:schemeClr val="dk1"/>
              </a:solidFill>
              <a:latin typeface="Oswald"/>
              <a:ea typeface="Oswald"/>
              <a:cs typeface="Oswald"/>
              <a:sym typeface="Oswald"/>
            </a:endParaRPr>
          </a:p>
          <a:p>
            <a:pPr indent="0" lvl="0" marL="0" rtl="0" algn="l">
              <a:spcBef>
                <a:spcPts val="0"/>
              </a:spcBef>
              <a:spcAft>
                <a:spcPts val="0"/>
              </a:spcAft>
              <a:buNone/>
            </a:pPr>
            <a:r>
              <a:t/>
            </a:r>
            <a:endParaRPr sz="4800">
              <a:latin typeface="Oswald"/>
              <a:ea typeface="Oswald"/>
              <a:cs typeface="Oswald"/>
              <a:sym typeface="Oswa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Partner Activity: Product Pivot</a:t>
            </a:r>
            <a:endParaRPr/>
          </a:p>
        </p:txBody>
      </p:sp>
      <p:sp>
        <p:nvSpPr>
          <p:cNvPr id="1348" name="Google Shape;1348;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9" name="Google Shape;1349;p118"/>
          <p:cNvSpPr/>
          <p:nvPr/>
        </p:nvSpPr>
        <p:spPr>
          <a:xfrm>
            <a:off x="1362456" y="1071638"/>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Determine the "Product Price" of each row in the "Orders" sheet by using a </a:t>
            </a:r>
            <a:r>
              <a:rPr lang="en">
                <a:solidFill>
                  <a:srgbClr val="FFFFFF"/>
                </a:solidFill>
                <a:highlight>
                  <a:srgbClr val="000000"/>
                </a:highlight>
                <a:latin typeface="Inconsolata Medium"/>
                <a:ea typeface="Inconsolata Medium"/>
                <a:cs typeface="Inconsolata Medium"/>
                <a:sym typeface="Inconsolata Medium"/>
              </a:rPr>
              <a:t>VLOOKUP()</a:t>
            </a:r>
            <a:r>
              <a:rPr lang="en">
                <a:latin typeface="Roboto"/>
                <a:ea typeface="Roboto"/>
                <a:cs typeface="Roboto"/>
                <a:sym typeface="Roboto"/>
              </a:rPr>
              <a:t> that references each row's "Product ID"</a:t>
            </a:r>
            <a:endParaRPr>
              <a:latin typeface="Roboto"/>
              <a:ea typeface="Roboto"/>
              <a:cs typeface="Roboto"/>
              <a:sym typeface="Roboto"/>
            </a:endParaRPr>
          </a:p>
        </p:txBody>
      </p:sp>
      <p:sp>
        <p:nvSpPr>
          <p:cNvPr id="1350" name="Google Shape;1350;p118"/>
          <p:cNvSpPr/>
          <p:nvPr/>
        </p:nvSpPr>
        <p:spPr>
          <a:xfrm>
            <a:off x="1352550" y="2612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Determine the "Shipping Price" of each row in the "Orders" sheet by using a </a:t>
            </a:r>
            <a:r>
              <a:rPr lang="en">
                <a:solidFill>
                  <a:srgbClr val="FFFFFF"/>
                </a:solidFill>
                <a:highlight>
                  <a:schemeClr val="dk1"/>
                </a:highlight>
                <a:latin typeface="Inconsolata Medium"/>
                <a:ea typeface="Inconsolata Medium"/>
                <a:cs typeface="Inconsolata Medium"/>
                <a:sym typeface="Inconsolata Medium"/>
              </a:rPr>
              <a:t>VLOOKUP()</a:t>
            </a:r>
            <a:r>
              <a:rPr lang="en">
                <a:latin typeface="Roboto"/>
                <a:ea typeface="Roboto"/>
                <a:cs typeface="Roboto"/>
                <a:sym typeface="Roboto"/>
              </a:rPr>
              <a:t> that references each row's "Shipping Priority"</a:t>
            </a:r>
            <a:endParaRPr>
              <a:latin typeface="Roboto"/>
              <a:ea typeface="Roboto"/>
              <a:cs typeface="Roboto"/>
              <a:sym typeface="Roboto"/>
            </a:endParaRPr>
          </a:p>
        </p:txBody>
      </p:sp>
      <p:sp>
        <p:nvSpPr>
          <p:cNvPr id="1351" name="Google Shape;1351;p118"/>
          <p:cNvSpPr/>
          <p:nvPr/>
        </p:nvSpPr>
        <p:spPr>
          <a:xfrm>
            <a:off x="1352550" y="33786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Select all of the data on the "Orders" sheet and create a new pivot table that calculates the sum of both "Product Price" and "Shipping Price" for each "Order Number" and "Product ID"</a:t>
            </a:r>
            <a:endParaRPr>
              <a:latin typeface="Roboto"/>
              <a:ea typeface="Roboto"/>
              <a:cs typeface="Roboto"/>
              <a:sym typeface="Roboto"/>
            </a:endParaRPr>
          </a:p>
        </p:txBody>
      </p:sp>
      <p:sp>
        <p:nvSpPr>
          <p:cNvPr id="1352" name="Google Shape;1352;p118"/>
          <p:cNvSpPr/>
          <p:nvPr/>
        </p:nvSpPr>
        <p:spPr>
          <a:xfrm>
            <a:off x="450683" y="11294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353" name="Google Shape;1353;p118"/>
          <p:cNvSpPr/>
          <p:nvPr/>
        </p:nvSpPr>
        <p:spPr>
          <a:xfrm flipH="1" rot="10800000">
            <a:off x="450683" y="14079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354" name="Google Shape;1354;p118"/>
          <p:cNvSpPr/>
          <p:nvPr/>
        </p:nvSpPr>
        <p:spPr>
          <a:xfrm>
            <a:off x="450683" y="265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355" name="Google Shape;1355;p118"/>
          <p:cNvSpPr/>
          <p:nvPr/>
        </p:nvSpPr>
        <p:spPr>
          <a:xfrm flipH="1" rot="10800000">
            <a:off x="450683" y="293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356" name="Google Shape;1356;p118"/>
          <p:cNvSpPr/>
          <p:nvPr/>
        </p:nvSpPr>
        <p:spPr>
          <a:xfrm>
            <a:off x="450683" y="34446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357" name="Google Shape;1357;p118"/>
          <p:cNvSpPr/>
          <p:nvPr/>
        </p:nvSpPr>
        <p:spPr>
          <a:xfrm flipH="1" rot="10800000">
            <a:off x="450683" y="37232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358" name="Google Shape;1358;p118"/>
          <p:cNvSpPr txBox="1"/>
          <p:nvPr/>
        </p:nvSpPr>
        <p:spPr>
          <a:xfrm>
            <a:off x="2077950" y="1914288"/>
            <a:ext cx="4988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a:solidFill>
                  <a:schemeClr val="dk1"/>
                </a:solidFill>
                <a:latin typeface="Roboto"/>
                <a:ea typeface="Roboto"/>
                <a:cs typeface="Roboto"/>
                <a:sym typeface="Roboto"/>
              </a:rPr>
              <a:t>The "Product Price" of a row does not include shipping</a:t>
            </a:r>
            <a:endParaRPr/>
          </a:p>
        </p:txBody>
      </p:sp>
      <p:pic>
        <p:nvPicPr>
          <p:cNvPr id="1359" name="Google Shape;1359;p118"/>
          <p:cNvPicPr preferRelativeResize="0"/>
          <p:nvPr/>
        </p:nvPicPr>
        <p:blipFill>
          <a:blip r:embed="rId3">
            <a:alphaModFix/>
          </a:blip>
          <a:stretch>
            <a:fillRect/>
          </a:stretch>
        </p:blipFill>
        <p:spPr>
          <a:xfrm>
            <a:off x="1456650" y="1765687"/>
            <a:ext cx="621301" cy="6213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2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2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75" name="Google Shape;1375;p121"/>
          <p:cNvSpPr txBox="1"/>
          <p:nvPr>
            <p:ph type="title"/>
          </p:nvPr>
        </p:nvSpPr>
        <p:spPr>
          <a:xfrm>
            <a:off x="274350" y="1249675"/>
            <a:ext cx="8595300" cy="15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Who feels comfortable </a:t>
            </a:r>
            <a:br>
              <a:rPr lang="en"/>
            </a:br>
            <a:r>
              <a:rPr lang="en"/>
              <a:t>with pivot tables in Excel?</a:t>
            </a:r>
            <a:endParaRPr/>
          </a:p>
          <a:p>
            <a:pPr indent="0" lvl="0" marL="0" rtl="0" algn="ctr">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22"/>
          <p:cNvSpPr txBox="1"/>
          <p:nvPr>
            <p:ph type="title"/>
          </p:nvPr>
        </p:nvSpPr>
        <p:spPr>
          <a:xfrm>
            <a:off x="274350" y="1249675"/>
            <a:ext cx="8595300" cy="15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feels comfortable with the </a:t>
            </a:r>
            <a:br>
              <a:rPr lang="en"/>
            </a:br>
            <a:r>
              <a:rPr lang="en"/>
              <a:t>Measures of Central Tendency?</a:t>
            </a:r>
            <a:endParaRPr/>
          </a:p>
        </p:txBody>
      </p:sp>
      <p:sp>
        <p:nvSpPr>
          <p:cNvPr id="1381" name="Google Shape;1381;p1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6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Clr>
                <a:schemeClr val="dk1"/>
              </a:buClr>
              <a:buSzPts val="1100"/>
              <a:buFont typeface="Arial"/>
              <a:buNone/>
            </a:pPr>
            <a:r>
              <a:rPr lang="en"/>
              <a:t>What are the steps in </a:t>
            </a:r>
            <a:endParaRPr/>
          </a:p>
          <a:p>
            <a:pPr indent="0" lvl="0" marL="0" rtl="0" algn="ctr">
              <a:spcBef>
                <a:spcPts val="0"/>
              </a:spcBef>
              <a:spcAft>
                <a:spcPts val="0"/>
              </a:spcAft>
              <a:buNone/>
            </a:pPr>
            <a:r>
              <a:rPr lang="en"/>
              <a:t>the Analytics Paradigm?</a:t>
            </a:r>
            <a:endParaRPr/>
          </a:p>
        </p:txBody>
      </p:sp>
      <p:sp>
        <p:nvSpPr>
          <p:cNvPr id="841" name="Google Shape;841;p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66"/>
          <p:cNvSpPr/>
          <p:nvPr/>
        </p:nvSpPr>
        <p:spPr>
          <a:xfrm rot="2700000">
            <a:off x="4962685" y="1897830"/>
            <a:ext cx="994823" cy="952543"/>
          </a:xfrm>
          <a:prstGeom prst="roundRect">
            <a:avLst>
              <a:gd fmla="val 16667" name="adj"/>
            </a:avLst>
          </a:prstGeom>
          <a:solidFill>
            <a:srgbClr val="AB7CAA">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47" name="Google Shape;847;p66"/>
          <p:cNvSpPr/>
          <p:nvPr/>
        </p:nvSpPr>
        <p:spPr>
          <a:xfrm rot="2700000">
            <a:off x="543449" y="2794461"/>
            <a:ext cx="994823" cy="952543"/>
          </a:xfrm>
          <a:prstGeom prst="roundRect">
            <a:avLst>
              <a:gd fmla="val 16667" name="adj"/>
            </a:avLst>
          </a:prstGeom>
          <a:solidFill>
            <a:srgbClr val="F2F778">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48" name="Google Shape;848;p66"/>
          <p:cNvSpPr/>
          <p:nvPr/>
        </p:nvSpPr>
        <p:spPr>
          <a:xfrm rot="2700000">
            <a:off x="784649" y="3639494"/>
            <a:ext cx="460160" cy="460160"/>
          </a:xfrm>
          <a:prstGeom prst="roundRect">
            <a:avLst>
              <a:gd fmla="val 21222" name="adj"/>
            </a:avLst>
          </a:prstGeom>
          <a:solidFill>
            <a:srgbClr val="F2F778">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49" name="Google Shape;849;p66"/>
          <p:cNvSpPr/>
          <p:nvPr/>
        </p:nvSpPr>
        <p:spPr>
          <a:xfrm rot="2700000">
            <a:off x="1408864" y="1900459"/>
            <a:ext cx="994823" cy="952543"/>
          </a:xfrm>
          <a:prstGeom prst="roundRect">
            <a:avLst>
              <a:gd fmla="val 16667" name="adj"/>
            </a:avLst>
          </a:prstGeom>
          <a:solidFill>
            <a:srgbClr val="AFCA54">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50" name="Google Shape;850;p66"/>
          <p:cNvSpPr/>
          <p:nvPr/>
        </p:nvSpPr>
        <p:spPr>
          <a:xfrm rot="2700000">
            <a:off x="2305663" y="2778727"/>
            <a:ext cx="994823" cy="952543"/>
          </a:xfrm>
          <a:prstGeom prst="roundRect">
            <a:avLst>
              <a:gd fmla="val 16667" name="adj"/>
            </a:avLst>
          </a:prstGeom>
          <a:solidFill>
            <a:srgbClr val="3CA779">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51" name="Google Shape;851;p66"/>
          <p:cNvSpPr/>
          <p:nvPr/>
        </p:nvSpPr>
        <p:spPr>
          <a:xfrm rot="2700000">
            <a:off x="3195031" y="1906273"/>
            <a:ext cx="994823" cy="952543"/>
          </a:xfrm>
          <a:prstGeom prst="roundRect">
            <a:avLst>
              <a:gd fmla="val 16667" name="adj"/>
            </a:avLst>
          </a:prstGeom>
          <a:solidFill>
            <a:srgbClr val="009193">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52" name="Google Shape;852;p66"/>
          <p:cNvSpPr/>
          <p:nvPr/>
        </p:nvSpPr>
        <p:spPr>
          <a:xfrm rot="2700000">
            <a:off x="4084400" y="2783977"/>
            <a:ext cx="994823" cy="952543"/>
          </a:xfrm>
          <a:prstGeom prst="roundRect">
            <a:avLst>
              <a:gd fmla="val 16667" name="adj"/>
            </a:avLst>
          </a:prstGeom>
          <a:solidFill>
            <a:srgbClr val="B6D6FF">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53" name="Google Shape;853;p66"/>
          <p:cNvSpPr/>
          <p:nvPr/>
        </p:nvSpPr>
        <p:spPr>
          <a:xfrm rot="2700000">
            <a:off x="5852054" y="2794462"/>
            <a:ext cx="994823" cy="952543"/>
          </a:xfrm>
          <a:prstGeom prst="roundRect">
            <a:avLst>
              <a:gd fmla="val 16667" name="adj"/>
            </a:avLst>
          </a:prstGeom>
          <a:solidFill>
            <a:srgbClr val="FFD966">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54" name="Google Shape;854;p66"/>
          <p:cNvSpPr/>
          <p:nvPr/>
        </p:nvSpPr>
        <p:spPr>
          <a:xfrm rot="2700000">
            <a:off x="6730338" y="1899413"/>
            <a:ext cx="994823" cy="952543"/>
          </a:xfrm>
          <a:prstGeom prst="roundRect">
            <a:avLst>
              <a:gd fmla="val 16667" name="adj"/>
            </a:avLst>
          </a:prstGeom>
          <a:solidFill>
            <a:srgbClr val="FFC000">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55" name="Google Shape;855;p66"/>
          <p:cNvSpPr/>
          <p:nvPr/>
        </p:nvSpPr>
        <p:spPr>
          <a:xfrm rot="2700000">
            <a:off x="7625351" y="2788488"/>
            <a:ext cx="994823" cy="952543"/>
          </a:xfrm>
          <a:prstGeom prst="roundRect">
            <a:avLst>
              <a:gd fmla="val 16667" name="adj"/>
            </a:avLst>
          </a:prstGeom>
          <a:solidFill>
            <a:srgbClr val="F4B081">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56" name="Google Shape;856;p66"/>
          <p:cNvSpPr/>
          <p:nvPr/>
        </p:nvSpPr>
        <p:spPr>
          <a:xfrm rot="2700000">
            <a:off x="2553471" y="3639494"/>
            <a:ext cx="460160" cy="460160"/>
          </a:xfrm>
          <a:prstGeom prst="roundRect">
            <a:avLst>
              <a:gd fmla="val 21222" name="adj"/>
            </a:avLst>
          </a:prstGeom>
          <a:solidFill>
            <a:srgbClr val="3CA779">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57" name="Google Shape;857;p66"/>
          <p:cNvSpPr/>
          <p:nvPr/>
        </p:nvSpPr>
        <p:spPr>
          <a:xfrm rot="2700000">
            <a:off x="1686319" y="2704785"/>
            <a:ext cx="460160" cy="460160"/>
          </a:xfrm>
          <a:prstGeom prst="roundRect">
            <a:avLst>
              <a:gd fmla="val 21222" name="adj"/>
            </a:avLst>
          </a:prstGeom>
          <a:solidFill>
            <a:srgbClr val="AFCA54">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58" name="Google Shape;858;p66"/>
          <p:cNvSpPr/>
          <p:nvPr/>
        </p:nvSpPr>
        <p:spPr>
          <a:xfrm rot="2700000">
            <a:off x="3456834" y="2698984"/>
            <a:ext cx="460160" cy="460160"/>
          </a:xfrm>
          <a:prstGeom prst="roundRect">
            <a:avLst>
              <a:gd fmla="val 21222" name="adj"/>
            </a:avLst>
          </a:prstGeom>
          <a:solidFill>
            <a:srgbClr val="009193">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59" name="Google Shape;859;p66"/>
          <p:cNvSpPr/>
          <p:nvPr/>
        </p:nvSpPr>
        <p:spPr>
          <a:xfrm rot="2700000">
            <a:off x="4332353" y="3639494"/>
            <a:ext cx="460160" cy="460160"/>
          </a:xfrm>
          <a:prstGeom prst="roundRect">
            <a:avLst>
              <a:gd fmla="val 21222" name="adj"/>
            </a:avLst>
          </a:prstGeom>
          <a:solidFill>
            <a:srgbClr val="B6D6FF">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60" name="Google Shape;860;p66"/>
          <p:cNvSpPr/>
          <p:nvPr/>
        </p:nvSpPr>
        <p:spPr>
          <a:xfrm rot="2700000">
            <a:off x="5238381" y="2715303"/>
            <a:ext cx="460160" cy="460160"/>
          </a:xfrm>
          <a:prstGeom prst="roundRect">
            <a:avLst>
              <a:gd fmla="val 21222" name="adj"/>
            </a:avLst>
          </a:prstGeom>
          <a:solidFill>
            <a:srgbClr val="AB7CAA">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61" name="Google Shape;861;p66"/>
          <p:cNvSpPr/>
          <p:nvPr/>
        </p:nvSpPr>
        <p:spPr>
          <a:xfrm rot="2700000">
            <a:off x="6107927" y="3645393"/>
            <a:ext cx="460160" cy="460160"/>
          </a:xfrm>
          <a:prstGeom prst="roundRect">
            <a:avLst>
              <a:gd fmla="val 21222" name="adj"/>
            </a:avLst>
          </a:prstGeom>
          <a:solidFill>
            <a:srgbClr val="FFD966">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62" name="Google Shape;862;p66"/>
          <p:cNvSpPr/>
          <p:nvPr/>
        </p:nvSpPr>
        <p:spPr>
          <a:xfrm rot="2700000">
            <a:off x="7007987" y="2729957"/>
            <a:ext cx="460160" cy="460160"/>
          </a:xfrm>
          <a:prstGeom prst="roundRect">
            <a:avLst>
              <a:gd fmla="val 21222" name="adj"/>
            </a:avLst>
          </a:prstGeom>
          <a:solidFill>
            <a:srgbClr val="FFC000">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63" name="Google Shape;863;p66"/>
          <p:cNvSpPr/>
          <p:nvPr/>
        </p:nvSpPr>
        <p:spPr>
          <a:xfrm rot="2700000">
            <a:off x="7875581" y="3602153"/>
            <a:ext cx="460160" cy="460160"/>
          </a:xfrm>
          <a:prstGeom prst="roundRect">
            <a:avLst>
              <a:gd fmla="val 21222" name="adj"/>
            </a:avLst>
          </a:prstGeom>
          <a:solidFill>
            <a:srgbClr val="F4B081">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64" name="Google Shape;864;p66"/>
          <p:cNvSpPr txBox="1"/>
          <p:nvPr/>
        </p:nvSpPr>
        <p:spPr>
          <a:xfrm>
            <a:off x="2049876" y="3119230"/>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Define Strategy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and Metrics</a:t>
            </a:r>
            <a:endParaRPr sz="1100"/>
          </a:p>
        </p:txBody>
      </p:sp>
      <p:sp>
        <p:nvSpPr>
          <p:cNvPr id="865" name="Google Shape;865;p66"/>
          <p:cNvSpPr txBox="1"/>
          <p:nvPr/>
        </p:nvSpPr>
        <p:spPr>
          <a:xfrm>
            <a:off x="262505" y="3093050"/>
            <a:ext cx="1528354" cy="45703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Decompose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the Ask</a:t>
            </a:r>
            <a:endParaRPr sz="1100"/>
          </a:p>
        </p:txBody>
      </p:sp>
      <p:sp>
        <p:nvSpPr>
          <p:cNvPr id="866" name="Google Shape;866;p66"/>
          <p:cNvSpPr txBox="1"/>
          <p:nvPr/>
        </p:nvSpPr>
        <p:spPr>
          <a:xfrm>
            <a:off x="3808963" y="3086226"/>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Retrieve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the Data</a:t>
            </a:r>
            <a:endParaRPr sz="1100"/>
          </a:p>
        </p:txBody>
      </p:sp>
      <p:sp>
        <p:nvSpPr>
          <p:cNvPr id="867" name="Google Shape;867;p66"/>
          <p:cNvSpPr txBox="1"/>
          <p:nvPr/>
        </p:nvSpPr>
        <p:spPr>
          <a:xfrm>
            <a:off x="5589222" y="3100365"/>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Analyze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for Trends</a:t>
            </a:r>
            <a:endParaRPr sz="1100"/>
          </a:p>
        </p:txBody>
      </p:sp>
      <p:sp>
        <p:nvSpPr>
          <p:cNvPr id="868" name="Google Shape;868;p66"/>
          <p:cNvSpPr txBox="1"/>
          <p:nvPr/>
        </p:nvSpPr>
        <p:spPr>
          <a:xfrm>
            <a:off x="7353142" y="3071397"/>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Make the Call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or Tell the Story</a:t>
            </a:r>
            <a:endParaRPr sz="1100"/>
          </a:p>
        </p:txBody>
      </p:sp>
      <p:sp>
        <p:nvSpPr>
          <p:cNvPr id="869" name="Google Shape;869;p66"/>
          <p:cNvSpPr txBox="1"/>
          <p:nvPr/>
        </p:nvSpPr>
        <p:spPr>
          <a:xfrm>
            <a:off x="2922737" y="2120032"/>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Build Data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Retrieval Plan</a:t>
            </a:r>
            <a:endParaRPr sz="1100"/>
          </a:p>
        </p:txBody>
      </p:sp>
      <p:sp>
        <p:nvSpPr>
          <p:cNvPr id="870" name="Google Shape;870;p66"/>
          <p:cNvSpPr txBox="1"/>
          <p:nvPr/>
        </p:nvSpPr>
        <p:spPr>
          <a:xfrm>
            <a:off x="1123877" y="2131126"/>
            <a:ext cx="1528354" cy="45703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Identify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Data Sources</a:t>
            </a:r>
            <a:endParaRPr sz="1100"/>
          </a:p>
        </p:txBody>
      </p:sp>
      <p:sp>
        <p:nvSpPr>
          <p:cNvPr id="871" name="Google Shape;871;p66"/>
          <p:cNvSpPr txBox="1"/>
          <p:nvPr/>
        </p:nvSpPr>
        <p:spPr>
          <a:xfrm>
            <a:off x="4704284" y="2146189"/>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Assemble</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 and Clean</a:t>
            </a:r>
            <a:endParaRPr sz="1100"/>
          </a:p>
        </p:txBody>
      </p:sp>
      <p:sp>
        <p:nvSpPr>
          <p:cNvPr id="872" name="Google Shape;872;p66"/>
          <p:cNvSpPr txBox="1"/>
          <p:nvPr/>
        </p:nvSpPr>
        <p:spPr>
          <a:xfrm>
            <a:off x="6473890" y="2168220"/>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Acknowledge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Limitations</a:t>
            </a:r>
            <a:endParaRPr sz="1100"/>
          </a:p>
        </p:txBody>
      </p:sp>
      <p:pic>
        <p:nvPicPr>
          <p:cNvPr id="873" name="Google Shape;873;p66"/>
          <p:cNvPicPr preferRelativeResize="0"/>
          <p:nvPr/>
        </p:nvPicPr>
        <p:blipFill rotWithShape="1">
          <a:blip r:embed="rId3">
            <a:alphaModFix/>
          </a:blip>
          <a:srcRect b="0" l="0" r="0" t="0"/>
          <a:stretch/>
        </p:blipFill>
        <p:spPr>
          <a:xfrm>
            <a:off x="90759" y="1480830"/>
            <a:ext cx="8962483" cy="2708228"/>
          </a:xfrm>
          <a:prstGeom prst="rect">
            <a:avLst/>
          </a:prstGeom>
          <a:noFill/>
          <a:ln>
            <a:noFill/>
          </a:ln>
        </p:spPr>
      </p:pic>
      <p:sp>
        <p:nvSpPr>
          <p:cNvPr id="874" name="Google Shape;874;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Analytics Paradigm</a:t>
            </a:r>
            <a:endParaRPr/>
          </a:p>
        </p:txBody>
      </p:sp>
      <p:sp>
        <p:nvSpPr>
          <p:cNvPr id="875" name="Google Shape;875;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Regardless of type or industry, this paradigm provides a repeatable pathway for effective data problem solving.</a:t>
            </a:r>
            <a:endParaRPr/>
          </a:p>
        </p:txBody>
      </p:sp>
      <p:sp>
        <p:nvSpPr>
          <p:cNvPr id="876" name="Google Shape;876;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Let’s Start with the Basics</a:t>
            </a:r>
            <a:endParaRPr/>
          </a:p>
        </p:txBody>
      </p:sp>
      <p:sp>
        <p:nvSpPr>
          <p:cNvPr id="882" name="Google Shape;882;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883" name="Google Shape;883;p67"/>
          <p:cNvPicPr preferRelativeResize="0"/>
          <p:nvPr/>
        </p:nvPicPr>
        <p:blipFill>
          <a:blip r:embed="rId3">
            <a:alphaModFix/>
          </a:blip>
          <a:stretch>
            <a:fillRect/>
          </a:stretch>
        </p:blipFill>
        <p:spPr>
          <a:xfrm>
            <a:off x="-12300" y="1430025"/>
            <a:ext cx="9144000" cy="2362190"/>
          </a:xfrm>
          <a:prstGeom prst="rect">
            <a:avLst/>
          </a:prstGeom>
          <a:noFill/>
          <a:ln>
            <a:noFill/>
          </a:ln>
        </p:spPr>
      </p:pic>
      <p:sp>
        <p:nvSpPr>
          <p:cNvPr id="884" name="Google Shape;884;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885" name="Google Shape;885;p67"/>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